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33" r:id="rId2"/>
    <p:sldMasterId id="2147483768" r:id="rId3"/>
  </p:sldMasterIdLst>
  <p:notesMasterIdLst>
    <p:notesMasterId r:id="rId28"/>
  </p:notesMasterIdLst>
  <p:handoutMasterIdLst>
    <p:handoutMasterId r:id="rId29"/>
  </p:handoutMasterIdLst>
  <p:sldIdLst>
    <p:sldId id="339" r:id="rId4"/>
    <p:sldId id="393" r:id="rId5"/>
    <p:sldId id="400" r:id="rId6"/>
    <p:sldId id="411" r:id="rId7"/>
    <p:sldId id="401" r:id="rId8"/>
    <p:sldId id="394" r:id="rId9"/>
    <p:sldId id="395" r:id="rId10"/>
    <p:sldId id="396" r:id="rId11"/>
    <p:sldId id="398" r:id="rId12"/>
    <p:sldId id="399" r:id="rId13"/>
    <p:sldId id="397" r:id="rId14"/>
    <p:sldId id="383" r:id="rId15"/>
    <p:sldId id="382" r:id="rId16"/>
    <p:sldId id="412" r:id="rId17"/>
    <p:sldId id="381" r:id="rId18"/>
    <p:sldId id="384" r:id="rId19"/>
    <p:sldId id="386" r:id="rId20"/>
    <p:sldId id="387" r:id="rId21"/>
    <p:sldId id="388" r:id="rId22"/>
    <p:sldId id="389" r:id="rId23"/>
    <p:sldId id="390" r:id="rId24"/>
    <p:sldId id="391" r:id="rId25"/>
    <p:sldId id="392" r:id="rId26"/>
    <p:sldId id="380" r:id="rId27"/>
  </p:sldIdLst>
  <p:sldSz cx="9144000" cy="6858000" type="screen4x3"/>
  <p:notesSz cx="6858000"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6AFF"/>
    <a:srgbClr val="0066FF"/>
    <a:srgbClr val="0099FF"/>
    <a:srgbClr val="99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1"/>
            <a:ext cx="2971472" cy="496969"/>
          </a:xfrm>
          <a:prstGeom prst="rect">
            <a:avLst/>
          </a:prstGeom>
        </p:spPr>
        <p:txBody>
          <a:bodyPr vert="horz" lIns="92684" tIns="46342" rIns="92684" bIns="46342" rtlCol="0"/>
          <a:lstStyle>
            <a:lvl1pPr algn="l">
              <a:defRPr sz="1200"/>
            </a:lvl1pPr>
          </a:lstStyle>
          <a:p>
            <a:endParaRPr lang="en-GB" dirty="0"/>
          </a:p>
        </p:txBody>
      </p:sp>
      <p:sp>
        <p:nvSpPr>
          <p:cNvPr id="3" name="Rezervirano mjesto datuma 2"/>
          <p:cNvSpPr>
            <a:spLocks noGrp="1"/>
          </p:cNvSpPr>
          <p:nvPr>
            <p:ph type="dt" sz="quarter" idx="1"/>
          </p:nvPr>
        </p:nvSpPr>
        <p:spPr>
          <a:xfrm>
            <a:off x="3884889" y="1"/>
            <a:ext cx="2971472" cy="496969"/>
          </a:xfrm>
          <a:prstGeom prst="rect">
            <a:avLst/>
          </a:prstGeom>
        </p:spPr>
        <p:txBody>
          <a:bodyPr vert="horz" lIns="92684" tIns="46342" rIns="92684" bIns="46342" rtlCol="0"/>
          <a:lstStyle>
            <a:lvl1pPr algn="r">
              <a:defRPr sz="1200"/>
            </a:lvl1pPr>
          </a:lstStyle>
          <a:p>
            <a:fld id="{F1940EE9-96EA-4F3D-A31D-8A2F7F5E61CE}" type="datetimeFigureOut">
              <a:rPr lang="en-GB" smtClean="0"/>
              <a:pPr/>
              <a:t>18/02/2022</a:t>
            </a:fld>
            <a:endParaRPr lang="en-GB" dirty="0"/>
          </a:p>
        </p:txBody>
      </p:sp>
      <p:sp>
        <p:nvSpPr>
          <p:cNvPr id="4" name="Rezervirano mjesto podnožja 3"/>
          <p:cNvSpPr>
            <a:spLocks noGrp="1"/>
          </p:cNvSpPr>
          <p:nvPr>
            <p:ph type="ftr" sz="quarter" idx="2"/>
          </p:nvPr>
        </p:nvSpPr>
        <p:spPr>
          <a:xfrm>
            <a:off x="0" y="9428078"/>
            <a:ext cx="2971472" cy="496969"/>
          </a:xfrm>
          <a:prstGeom prst="rect">
            <a:avLst/>
          </a:prstGeom>
        </p:spPr>
        <p:txBody>
          <a:bodyPr vert="horz" lIns="92684" tIns="46342" rIns="92684" bIns="46342" rtlCol="0" anchor="b"/>
          <a:lstStyle>
            <a:lvl1pPr algn="l">
              <a:defRPr sz="1200"/>
            </a:lvl1pPr>
          </a:lstStyle>
          <a:p>
            <a:endParaRPr lang="en-GB" dirty="0"/>
          </a:p>
        </p:txBody>
      </p:sp>
      <p:sp>
        <p:nvSpPr>
          <p:cNvPr id="5" name="Rezervirano mjesto broja slajda 4"/>
          <p:cNvSpPr>
            <a:spLocks noGrp="1"/>
          </p:cNvSpPr>
          <p:nvPr>
            <p:ph type="sldNum" sz="quarter" idx="3"/>
          </p:nvPr>
        </p:nvSpPr>
        <p:spPr>
          <a:xfrm>
            <a:off x="3884889" y="9428078"/>
            <a:ext cx="2971472" cy="496969"/>
          </a:xfrm>
          <a:prstGeom prst="rect">
            <a:avLst/>
          </a:prstGeom>
        </p:spPr>
        <p:txBody>
          <a:bodyPr vert="horz" lIns="92684" tIns="46342" rIns="92684" bIns="46342" rtlCol="0" anchor="b"/>
          <a:lstStyle>
            <a:lvl1pPr algn="r">
              <a:defRPr sz="1200"/>
            </a:lvl1pPr>
          </a:lstStyle>
          <a:p>
            <a:fld id="{2F152DE4-715A-4169-969E-C824D14F9250}" type="slidenum">
              <a:rPr lang="en-GB" smtClean="0"/>
              <a:pPr/>
              <a:t>‹#›</a:t>
            </a:fld>
            <a:endParaRPr lang="en-GB" dirty="0"/>
          </a:p>
        </p:txBody>
      </p:sp>
    </p:spTree>
    <p:extLst>
      <p:ext uri="{BB962C8B-B14F-4D97-AF65-F5344CB8AC3E}">
        <p14:creationId xmlns:p14="http://schemas.microsoft.com/office/powerpoint/2010/main" val="3581694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1" cy="496332"/>
          </a:xfrm>
          <a:prstGeom prst="rect">
            <a:avLst/>
          </a:prstGeom>
        </p:spPr>
        <p:txBody>
          <a:bodyPr vert="horz" lIns="92684" tIns="46342" rIns="92684" bIns="46342" rtlCol="0"/>
          <a:lstStyle>
            <a:lvl1pPr algn="l">
              <a:defRPr sz="1200"/>
            </a:lvl1pPr>
          </a:lstStyle>
          <a:p>
            <a:endParaRPr lang="hr-HR" dirty="0"/>
          </a:p>
        </p:txBody>
      </p:sp>
      <p:sp>
        <p:nvSpPr>
          <p:cNvPr id="3" name="Date Placeholder 2"/>
          <p:cNvSpPr>
            <a:spLocks noGrp="1"/>
          </p:cNvSpPr>
          <p:nvPr>
            <p:ph type="dt" idx="1"/>
          </p:nvPr>
        </p:nvSpPr>
        <p:spPr>
          <a:xfrm>
            <a:off x="3884612" y="0"/>
            <a:ext cx="2971801" cy="496332"/>
          </a:xfrm>
          <a:prstGeom prst="rect">
            <a:avLst/>
          </a:prstGeom>
        </p:spPr>
        <p:txBody>
          <a:bodyPr vert="horz" lIns="92684" tIns="46342" rIns="92684" bIns="46342" rtlCol="0"/>
          <a:lstStyle>
            <a:lvl1pPr algn="r">
              <a:defRPr sz="1200"/>
            </a:lvl1pPr>
          </a:lstStyle>
          <a:p>
            <a:fld id="{185EBAA8-76E9-46E0-9764-C20B4D398B7B}" type="datetimeFigureOut">
              <a:rPr lang="hr-HR" smtClean="0"/>
              <a:pPr/>
              <a:t>18.2.2022.</a:t>
            </a:fld>
            <a:endParaRPr lang="hr-HR" dirty="0"/>
          </a:p>
        </p:txBody>
      </p:sp>
      <p:sp>
        <p:nvSpPr>
          <p:cNvPr id="4" name="Slide Image Placeholder 3"/>
          <p:cNvSpPr>
            <a:spLocks noGrp="1" noRot="1" noChangeAspect="1"/>
          </p:cNvSpPr>
          <p:nvPr>
            <p:ph type="sldImg" idx="2"/>
          </p:nvPr>
        </p:nvSpPr>
        <p:spPr>
          <a:xfrm>
            <a:off x="947738" y="742950"/>
            <a:ext cx="4962525" cy="3722688"/>
          </a:xfrm>
          <a:prstGeom prst="rect">
            <a:avLst/>
          </a:prstGeom>
          <a:noFill/>
          <a:ln w="12700">
            <a:solidFill>
              <a:prstClr val="black"/>
            </a:solidFill>
          </a:ln>
        </p:spPr>
        <p:txBody>
          <a:bodyPr vert="horz" lIns="92684" tIns="46342" rIns="92684" bIns="46342" rtlCol="0" anchor="ctr"/>
          <a:lstStyle/>
          <a:p>
            <a:endParaRPr lang="hr-HR" dirty="0"/>
          </a:p>
        </p:txBody>
      </p:sp>
      <p:sp>
        <p:nvSpPr>
          <p:cNvPr id="5" name="Notes Placeholder 4"/>
          <p:cNvSpPr>
            <a:spLocks noGrp="1"/>
          </p:cNvSpPr>
          <p:nvPr>
            <p:ph type="body" sz="quarter" idx="3"/>
          </p:nvPr>
        </p:nvSpPr>
        <p:spPr>
          <a:xfrm>
            <a:off x="685802" y="4715156"/>
            <a:ext cx="5486400" cy="4466987"/>
          </a:xfrm>
          <a:prstGeom prst="rect">
            <a:avLst/>
          </a:prstGeom>
        </p:spPr>
        <p:txBody>
          <a:bodyPr vert="horz" lIns="92684" tIns="46342" rIns="92684" bIns="463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28584"/>
            <a:ext cx="2971801" cy="496332"/>
          </a:xfrm>
          <a:prstGeom prst="rect">
            <a:avLst/>
          </a:prstGeom>
        </p:spPr>
        <p:txBody>
          <a:bodyPr vert="horz" lIns="92684" tIns="46342" rIns="92684" bIns="46342" rtlCol="0" anchor="b"/>
          <a:lstStyle>
            <a:lvl1pPr algn="l">
              <a:defRPr sz="1200"/>
            </a:lvl1pPr>
          </a:lstStyle>
          <a:p>
            <a:endParaRPr lang="hr-HR" dirty="0"/>
          </a:p>
        </p:txBody>
      </p:sp>
      <p:sp>
        <p:nvSpPr>
          <p:cNvPr id="7" name="Slide Number Placeholder 6"/>
          <p:cNvSpPr>
            <a:spLocks noGrp="1"/>
          </p:cNvSpPr>
          <p:nvPr>
            <p:ph type="sldNum" sz="quarter" idx="5"/>
          </p:nvPr>
        </p:nvSpPr>
        <p:spPr>
          <a:xfrm>
            <a:off x="3884612" y="9428584"/>
            <a:ext cx="2971801" cy="496332"/>
          </a:xfrm>
          <a:prstGeom prst="rect">
            <a:avLst/>
          </a:prstGeom>
        </p:spPr>
        <p:txBody>
          <a:bodyPr vert="horz" lIns="92684" tIns="46342" rIns="92684" bIns="46342" rtlCol="0" anchor="b"/>
          <a:lstStyle>
            <a:lvl1pPr algn="r">
              <a:defRPr sz="1200"/>
            </a:lvl1pPr>
          </a:lstStyle>
          <a:p>
            <a:fld id="{806349D8-BF63-4BBE-8F9C-89570025697E}" type="slidenum">
              <a:rPr lang="hr-HR" smtClean="0"/>
              <a:pPr/>
              <a:t>‹#›</a:t>
            </a:fld>
            <a:endParaRPr lang="hr-HR" dirty="0"/>
          </a:p>
        </p:txBody>
      </p:sp>
    </p:spTree>
    <p:extLst>
      <p:ext uri="{BB962C8B-B14F-4D97-AF65-F5344CB8AC3E}">
        <p14:creationId xmlns:p14="http://schemas.microsoft.com/office/powerpoint/2010/main" val="2476667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82" eaLnBrk="0" hangingPunct="0">
              <a:defRPr sz="2800">
                <a:solidFill>
                  <a:schemeClr val="tx1"/>
                </a:solidFill>
                <a:latin typeface="Arial" charset="0"/>
                <a:cs typeface="Arial" charset="0"/>
              </a:defRPr>
            </a:lvl1pPr>
            <a:lvl2pPr marL="739012" indent="-284236" defTabSz="930082" eaLnBrk="0" hangingPunct="0">
              <a:defRPr sz="2800">
                <a:solidFill>
                  <a:schemeClr val="tx1"/>
                </a:solidFill>
                <a:latin typeface="Arial" charset="0"/>
                <a:cs typeface="Arial" charset="0"/>
              </a:defRPr>
            </a:lvl2pPr>
            <a:lvl3pPr marL="1136942" indent="-227388" defTabSz="930082" eaLnBrk="0" hangingPunct="0">
              <a:defRPr sz="2800">
                <a:solidFill>
                  <a:schemeClr val="tx1"/>
                </a:solidFill>
                <a:latin typeface="Arial" charset="0"/>
                <a:cs typeface="Arial" charset="0"/>
              </a:defRPr>
            </a:lvl3pPr>
            <a:lvl4pPr marL="1591719" indent="-227388" defTabSz="930082" eaLnBrk="0" hangingPunct="0">
              <a:defRPr sz="2800">
                <a:solidFill>
                  <a:schemeClr val="tx1"/>
                </a:solidFill>
                <a:latin typeface="Arial" charset="0"/>
                <a:cs typeface="Arial" charset="0"/>
              </a:defRPr>
            </a:lvl4pPr>
            <a:lvl5pPr marL="2046496" indent="-227388" defTabSz="930082" eaLnBrk="0" hangingPunct="0">
              <a:defRPr sz="2800">
                <a:solidFill>
                  <a:schemeClr val="tx1"/>
                </a:solidFill>
                <a:latin typeface="Arial" charset="0"/>
                <a:cs typeface="Arial" charset="0"/>
              </a:defRPr>
            </a:lvl5pPr>
            <a:lvl6pPr marL="2501273" indent="-227388" defTabSz="930082" eaLnBrk="0" fontAlgn="base" hangingPunct="0">
              <a:spcBef>
                <a:spcPct val="0"/>
              </a:spcBef>
              <a:spcAft>
                <a:spcPct val="0"/>
              </a:spcAft>
              <a:defRPr sz="2800">
                <a:solidFill>
                  <a:schemeClr val="tx1"/>
                </a:solidFill>
                <a:latin typeface="Arial" charset="0"/>
                <a:cs typeface="Arial" charset="0"/>
              </a:defRPr>
            </a:lvl6pPr>
            <a:lvl7pPr marL="2956049" indent="-227388" defTabSz="930082" eaLnBrk="0" fontAlgn="base" hangingPunct="0">
              <a:spcBef>
                <a:spcPct val="0"/>
              </a:spcBef>
              <a:spcAft>
                <a:spcPct val="0"/>
              </a:spcAft>
              <a:defRPr sz="2800">
                <a:solidFill>
                  <a:schemeClr val="tx1"/>
                </a:solidFill>
                <a:latin typeface="Arial" charset="0"/>
                <a:cs typeface="Arial" charset="0"/>
              </a:defRPr>
            </a:lvl7pPr>
            <a:lvl8pPr marL="3410826" indent="-227388" defTabSz="930082" eaLnBrk="0" fontAlgn="base" hangingPunct="0">
              <a:spcBef>
                <a:spcPct val="0"/>
              </a:spcBef>
              <a:spcAft>
                <a:spcPct val="0"/>
              </a:spcAft>
              <a:defRPr sz="2800">
                <a:solidFill>
                  <a:schemeClr val="tx1"/>
                </a:solidFill>
                <a:latin typeface="Arial" charset="0"/>
                <a:cs typeface="Arial" charset="0"/>
              </a:defRPr>
            </a:lvl8pPr>
            <a:lvl9pPr marL="3865603" indent="-227388" defTabSz="930082" eaLnBrk="0" fontAlgn="base" hangingPunct="0">
              <a:spcBef>
                <a:spcPct val="0"/>
              </a:spcBef>
              <a:spcAft>
                <a:spcPct val="0"/>
              </a:spcAft>
              <a:defRPr sz="2800">
                <a:solidFill>
                  <a:schemeClr val="tx1"/>
                </a:solidFill>
                <a:latin typeface="Arial" charset="0"/>
                <a:cs typeface="Arial" charset="0"/>
              </a:defRPr>
            </a:lvl9pPr>
          </a:lstStyle>
          <a:p>
            <a:pPr eaLnBrk="1" hangingPunct="1"/>
            <a:fld id="{A4730F9C-1838-4E04-BA7E-0C238044BDBE}" type="slidenum">
              <a:rPr lang="hr-HR" altLang="sr-Latn-RS" sz="1200"/>
              <a:pPr eaLnBrk="1" hangingPunct="1"/>
              <a:t>24</a:t>
            </a:fld>
            <a:endParaRPr lang="hr-HR" altLang="sr-Latn-R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sr-Latn-RS" smtClean="0"/>
          </a:p>
        </p:txBody>
      </p:sp>
    </p:spTree>
    <p:extLst>
      <p:ext uri="{BB962C8B-B14F-4D97-AF65-F5344CB8AC3E}">
        <p14:creationId xmlns:p14="http://schemas.microsoft.com/office/powerpoint/2010/main" val="1672579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a:prstGeom prst="rect">
            <a:avLst/>
          </a:prstGeo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r-HR" smtClean="0"/>
              <a:t>Kliknite da biste uredili stil podnaslova matrice</a:t>
            </a:r>
            <a:endParaRPr lang="hr-HR"/>
          </a:p>
        </p:txBody>
      </p:sp>
    </p:spTree>
    <p:extLst>
      <p:ext uri="{BB962C8B-B14F-4D97-AF65-F5344CB8AC3E}">
        <p14:creationId xmlns:p14="http://schemas.microsoft.com/office/powerpoint/2010/main" val="44555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1600200"/>
            <a:ext cx="8229600" cy="4525963"/>
          </a:xfrm>
          <a:prstGeom prst="rect">
            <a:avLst/>
          </a:prstGeo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Tree>
    <p:extLst>
      <p:ext uri="{BB962C8B-B14F-4D97-AF65-F5344CB8AC3E}">
        <p14:creationId xmlns:p14="http://schemas.microsoft.com/office/powerpoint/2010/main" val="36088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a:prstGeom prst="rect">
            <a:avLst/>
          </a:prstGeo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a:prstGeom prst="rect">
            <a:avLst/>
          </a:prstGeo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Tree>
    <p:extLst>
      <p:ext uri="{BB962C8B-B14F-4D97-AF65-F5344CB8AC3E}">
        <p14:creationId xmlns:p14="http://schemas.microsoft.com/office/powerpoint/2010/main" val="3038823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slov i tablic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Kliknite da biste uredili stil naslova matrice</a:t>
            </a:r>
            <a:endParaRPr lang="hr-HR"/>
          </a:p>
        </p:txBody>
      </p:sp>
      <p:sp>
        <p:nvSpPr>
          <p:cNvPr id="3" name="Rezervirano mjesto tablice 2"/>
          <p:cNvSpPr>
            <a:spLocks noGrp="1"/>
          </p:cNvSpPr>
          <p:nvPr>
            <p:ph type="tbl" idx="1"/>
          </p:nvPr>
        </p:nvSpPr>
        <p:spPr>
          <a:xfrm>
            <a:off x="457200" y="1600200"/>
            <a:ext cx="8229600" cy="4525963"/>
          </a:xfrm>
          <a:prstGeom prst="rect">
            <a:avLst/>
          </a:prstGeom>
        </p:spPr>
        <p:txBody>
          <a:bodyPr/>
          <a:lstStyle/>
          <a:p>
            <a:pPr lvl="0"/>
            <a:endParaRPr lang="hr-HR" noProof="0" dirty="0" smtClean="0"/>
          </a:p>
        </p:txBody>
      </p:sp>
    </p:spTree>
    <p:extLst>
      <p:ext uri="{BB962C8B-B14F-4D97-AF65-F5344CB8AC3E}">
        <p14:creationId xmlns:p14="http://schemas.microsoft.com/office/powerpoint/2010/main" val="1089567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a:prstGeom prst="rect">
            <a:avLst/>
          </a:prstGeo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6" name="Rezervirano mjesto broja slajda 5"/>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19602187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6" name="Rezervirano mjesto broja slajda 5"/>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354826911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6" name="Rezervirano mjesto broja slajda 5"/>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3369363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7" name="Rezervirano mjesto broja slajda 6"/>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1019643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8" name="Rezervirano mjesto podnožja 7"/>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9" name="Rezervirano mjesto broja slajda 8"/>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374930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Uredite stil naslova matrice</a:t>
            </a:r>
            <a:endParaRPr lang="hr-HR"/>
          </a:p>
        </p:txBody>
      </p:sp>
      <p:sp>
        <p:nvSpPr>
          <p:cNvPr id="3" name="Rezervirano mjesto datuma 2"/>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4" name="Rezervirano mjesto podnožja 3"/>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5" name="Rezervirano mjesto broja slajda 4"/>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2837792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3" name="Rezervirano mjesto podnožja 2"/>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4" name="Rezervirano mjesto broja slajda 3"/>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4259543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a:xfrm>
            <a:off x="457200" y="1600200"/>
            <a:ext cx="8229600" cy="4525963"/>
          </a:xfrm>
          <a:prstGeom prst="rect">
            <a:avLst/>
          </a:prstGeom>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Tree>
    <p:extLst>
      <p:ext uri="{BB962C8B-B14F-4D97-AF65-F5344CB8AC3E}">
        <p14:creationId xmlns:p14="http://schemas.microsoft.com/office/powerpoint/2010/main" val="1814652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a:prstGeom prst="rect">
            <a:avLst/>
          </a:prstGeo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7" name="Rezervirano mjesto broja slajda 6"/>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3342242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a:prstGeom prst="rect">
            <a:avLst/>
          </a:prstGeo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dirty="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7" name="Rezervirano mjesto broja slajda 6"/>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42016645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6" name="Rezervirano mjesto broja slajda 5"/>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1175512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a:prstGeom prst="rect">
            <a:avLst/>
          </a:prstGeo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74AC300F-3775-4604-8C9F-1993FDA317B4}" type="datetimeFigureOut">
              <a:rPr lang="hr-HR" smtClean="0">
                <a:solidFill>
                  <a:prstClr val="black"/>
                </a:solidFill>
              </a:rPr>
              <a:pPr/>
              <a:t>18.2.2022.</a:t>
            </a:fld>
            <a:endParaRPr lang="hr-HR" dirty="0"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dirty="0" smtClean="0">
              <a:solidFill>
                <a:prstClr val="black"/>
              </a:solidFill>
            </a:endParaRPr>
          </a:p>
        </p:txBody>
      </p:sp>
      <p:sp>
        <p:nvSpPr>
          <p:cNvPr id="6" name="Rezervirano mjesto broja slajda 5"/>
          <p:cNvSpPr>
            <a:spLocks noGrp="1"/>
          </p:cNvSpPr>
          <p:nvPr>
            <p:ph type="sldNum" sz="quarter" idx="12"/>
          </p:nvPr>
        </p:nvSpPr>
        <p:spPr>
          <a:xfrm>
            <a:off x="6588224" y="6381328"/>
            <a:ext cx="2133600" cy="365125"/>
          </a:xfrm>
          <a:prstGeom prst="rect">
            <a:avLst/>
          </a:prstGeom>
        </p:spPr>
        <p:txBody>
          <a:bodyPr/>
          <a:lstStyle/>
          <a:p>
            <a:fld id="{685CC712-CD06-4CD6-8EDB-14DBC1DE0086}" type="slidenum">
              <a:rPr lang="hr-HR" smtClean="0">
                <a:solidFill>
                  <a:prstClr val="black"/>
                </a:solidFill>
              </a:rPr>
              <a:pPr/>
              <a:t>‹#›</a:t>
            </a:fld>
            <a:endParaRPr lang="hr-HR" dirty="0" smtClean="0">
              <a:solidFill>
                <a:prstClr val="black"/>
              </a:solidFill>
            </a:endParaRPr>
          </a:p>
        </p:txBody>
      </p:sp>
    </p:spTree>
    <p:extLst>
      <p:ext uri="{BB962C8B-B14F-4D97-AF65-F5344CB8AC3E}">
        <p14:creationId xmlns:p14="http://schemas.microsoft.com/office/powerpoint/2010/main" val="38870107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aslovni slaj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15969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Uredite stil naslova matrice</a:t>
            </a:r>
            <a:endParaRPr lang="hr-HR"/>
          </a:p>
        </p:txBody>
      </p:sp>
      <p:sp>
        <p:nvSpPr>
          <p:cNvPr id="3" name="Rezervirano mjesto sadržaja 2"/>
          <p:cNvSpPr>
            <a:spLocks noGrp="1"/>
          </p:cNvSpPr>
          <p:nvPr>
            <p:ph idx="1"/>
          </p:nvPr>
        </p:nvSpPr>
        <p:spPr>
          <a:xfrm>
            <a:off x="457200" y="1600200"/>
            <a:ext cx="8229600" cy="4525963"/>
          </a:xfrm>
          <a:prstGeom prst="rect">
            <a:avLst/>
          </a:prstGeo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E35BE0AA-D67C-45AA-9A29-CB6B222240FD}" type="datetime1">
              <a:rPr lang="hr-HR" smtClean="0">
                <a:solidFill>
                  <a:prstClr val="black"/>
                </a:solidFill>
              </a:rPr>
              <a:pPr/>
              <a:t>18.2.2022.</a:t>
            </a:fld>
            <a:endParaRPr lang="hr-HR"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1024416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503DA7FD-5262-4B3F-A8D9-C251A388461D}" type="datetime1">
              <a:rPr lang="hr-HR" smtClean="0">
                <a:solidFill>
                  <a:prstClr val="black"/>
                </a:solidFill>
              </a:rPr>
              <a:pPr/>
              <a:t>18.2.2022.</a:t>
            </a:fld>
            <a:endParaRPr lang="hr-HR"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16540370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2F768AB8-53FD-4CD8-900F-B266BB72FF62}" type="datetime1">
              <a:rPr lang="hr-HR" smtClean="0">
                <a:solidFill>
                  <a:prstClr val="black"/>
                </a:solidFill>
              </a:rPr>
              <a:pPr/>
              <a:t>18.2.2022.</a:t>
            </a:fld>
            <a:endParaRPr lang="hr-HR" smtClean="0">
              <a:solidFill>
                <a:prstClr val="black"/>
              </a:solidFill>
            </a:endParaRP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7" name="Rezervirano mjesto broja slajda 6"/>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28555157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a:xfrm>
            <a:off x="457200" y="6356350"/>
            <a:ext cx="2133600" cy="365125"/>
          </a:xfrm>
          <a:prstGeom prst="rect">
            <a:avLst/>
          </a:prstGeom>
        </p:spPr>
        <p:txBody>
          <a:bodyPr/>
          <a:lstStyle/>
          <a:p>
            <a:fld id="{798B295B-C5A8-4D8B-AF75-3A1DFEAF904B}" type="datetime1">
              <a:rPr lang="hr-HR" smtClean="0">
                <a:solidFill>
                  <a:prstClr val="black"/>
                </a:solidFill>
              </a:rPr>
              <a:pPr/>
              <a:t>18.2.2022.</a:t>
            </a:fld>
            <a:endParaRPr lang="hr-HR" smtClean="0">
              <a:solidFill>
                <a:prstClr val="black"/>
              </a:solidFill>
            </a:endParaRPr>
          </a:p>
        </p:txBody>
      </p:sp>
      <p:sp>
        <p:nvSpPr>
          <p:cNvPr id="8" name="Rezervirano mjesto podnožja 7"/>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9" name="Rezervirano mjesto broja slajda 8"/>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3121518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Uredite stil naslova matrice</a:t>
            </a:r>
            <a:endParaRPr lang="hr-HR"/>
          </a:p>
        </p:txBody>
      </p:sp>
      <p:sp>
        <p:nvSpPr>
          <p:cNvPr id="3" name="Rezervirano mjesto datuma 2"/>
          <p:cNvSpPr>
            <a:spLocks noGrp="1"/>
          </p:cNvSpPr>
          <p:nvPr>
            <p:ph type="dt" sz="half" idx="10"/>
          </p:nvPr>
        </p:nvSpPr>
        <p:spPr>
          <a:xfrm>
            <a:off x="457200" y="6356350"/>
            <a:ext cx="2133600" cy="365125"/>
          </a:xfrm>
          <a:prstGeom prst="rect">
            <a:avLst/>
          </a:prstGeom>
        </p:spPr>
        <p:txBody>
          <a:bodyPr/>
          <a:lstStyle/>
          <a:p>
            <a:fld id="{AC3A24AC-3259-4D74-94FA-C34093C393BA}" type="datetime1">
              <a:rPr lang="hr-HR" smtClean="0">
                <a:solidFill>
                  <a:prstClr val="black"/>
                </a:solidFill>
              </a:rPr>
              <a:pPr/>
              <a:t>18.2.2022.</a:t>
            </a:fld>
            <a:endParaRPr lang="hr-HR" smtClean="0">
              <a:solidFill>
                <a:prstClr val="black"/>
              </a:solidFill>
            </a:endParaRPr>
          </a:p>
        </p:txBody>
      </p:sp>
      <p:sp>
        <p:nvSpPr>
          <p:cNvPr id="4" name="Rezervirano mjesto podnožja 3"/>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5" name="Rezervirano mjesto broja slajda 4"/>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245658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Kliknite da biste uredili stilove teksta matrice</a:t>
            </a:r>
          </a:p>
        </p:txBody>
      </p:sp>
    </p:spTree>
    <p:extLst>
      <p:ext uri="{BB962C8B-B14F-4D97-AF65-F5344CB8AC3E}">
        <p14:creationId xmlns:p14="http://schemas.microsoft.com/office/powerpoint/2010/main" val="30540586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a:xfrm>
            <a:off x="457200" y="6356350"/>
            <a:ext cx="2133600" cy="365125"/>
          </a:xfrm>
          <a:prstGeom prst="rect">
            <a:avLst/>
          </a:prstGeom>
        </p:spPr>
        <p:txBody>
          <a:bodyPr/>
          <a:lstStyle/>
          <a:p>
            <a:fld id="{2344523A-0962-4112-AA1C-1BE26FD6A0C7}" type="datetime1">
              <a:rPr lang="hr-HR" smtClean="0">
                <a:solidFill>
                  <a:prstClr val="black"/>
                </a:solidFill>
              </a:rPr>
              <a:pPr/>
              <a:t>18.2.2022.</a:t>
            </a:fld>
            <a:endParaRPr lang="hr-HR" smtClean="0">
              <a:solidFill>
                <a:prstClr val="black"/>
              </a:solidFill>
            </a:endParaRPr>
          </a:p>
        </p:txBody>
      </p:sp>
      <p:sp>
        <p:nvSpPr>
          <p:cNvPr id="3" name="Rezervirano mjesto podnožja 2"/>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4" name="Rezervirano mjesto broja slajda 3"/>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41788096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a:prstGeom prst="rect">
            <a:avLst/>
          </a:prstGeo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62FBE994-9BCC-4F10-8B6D-F2DAED633B75}" type="datetime1">
              <a:rPr lang="hr-HR" smtClean="0">
                <a:solidFill>
                  <a:prstClr val="black"/>
                </a:solidFill>
              </a:rPr>
              <a:pPr/>
              <a:t>18.2.2022.</a:t>
            </a:fld>
            <a:endParaRPr lang="hr-HR" smtClean="0">
              <a:solidFill>
                <a:prstClr val="black"/>
              </a:solidFill>
            </a:endParaRP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7" name="Rezervirano mjesto broja slajda 6"/>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29285409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a:prstGeom prst="rect">
            <a:avLst/>
          </a:prstGeo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433DA07C-6ED0-4757-822F-82B41FE6785D}" type="datetime1">
              <a:rPr lang="hr-HR" smtClean="0">
                <a:solidFill>
                  <a:prstClr val="black"/>
                </a:solidFill>
              </a:rPr>
              <a:pPr/>
              <a:t>18.2.2022.</a:t>
            </a:fld>
            <a:endParaRPr lang="hr-HR" smtClean="0">
              <a:solidFill>
                <a:prstClr val="black"/>
              </a:solidFill>
            </a:endParaRP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7" name="Rezervirano mjesto broja slajda 6"/>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18092793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1600200"/>
            <a:ext cx="8229600" cy="4525963"/>
          </a:xfrm>
          <a:prstGeom prst="rect">
            <a:avLst/>
          </a:prstGeo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EABF585D-D214-4A5F-83E1-4C09C4BA7A13}" type="datetime1">
              <a:rPr lang="hr-HR" smtClean="0">
                <a:solidFill>
                  <a:prstClr val="black"/>
                </a:solidFill>
              </a:rPr>
              <a:pPr/>
              <a:t>18.2.2022.</a:t>
            </a:fld>
            <a:endParaRPr lang="hr-HR"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17914560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a:prstGeom prst="rect">
            <a:avLst/>
          </a:prstGeo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a:prstGeom prst="rect">
            <a:avLst/>
          </a:prstGeo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F72B1DA0-757A-46A4-9E54-2C4B630723AD}" type="datetime1">
              <a:rPr lang="hr-HR" smtClean="0">
                <a:solidFill>
                  <a:prstClr val="black"/>
                </a:solidFill>
              </a:rPr>
              <a:pPr/>
              <a:t>18.2.2022.</a:t>
            </a:fld>
            <a:endParaRPr lang="hr-HR" smtClean="0">
              <a:solidFill>
                <a:prstClr val="black"/>
              </a:solidFill>
            </a:endParaRP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r>
              <a:rPr lang="hr-HR" smtClean="0">
                <a:solidFill>
                  <a:prstClr val="black"/>
                </a:solidFill>
              </a:rPr>
              <a:t>BORDER POLICE</a:t>
            </a: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459147EF-A194-47BB-AFA7-4CFE56C80340}" type="slidenum">
              <a:rPr lang="hr-HR" smtClean="0">
                <a:solidFill>
                  <a:prstClr val="black"/>
                </a:solidFill>
              </a:rPr>
              <a:pPr/>
              <a:t>‹#›</a:t>
            </a:fld>
            <a:endParaRPr lang="hr-HR" smtClean="0">
              <a:solidFill>
                <a:prstClr val="black"/>
              </a:solidFill>
            </a:endParaRPr>
          </a:p>
        </p:txBody>
      </p:sp>
    </p:spTree>
    <p:extLst>
      <p:ext uri="{BB962C8B-B14F-4D97-AF65-F5344CB8AC3E}">
        <p14:creationId xmlns:p14="http://schemas.microsoft.com/office/powerpoint/2010/main" val="29830924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eaLnBrk="1" hangingPunct="1"/>
            <a:endParaRPr lang="en-US" altLang="sr-Latn-R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eaLnBrk="1" hangingPunct="1"/>
            <a:endParaRPr lang="en-US" altLang="sr-Latn-R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eaLnBrk="1" hangingPunct="1"/>
            <a:endParaRPr lang="en-US" altLang="sr-Latn-RS"/>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eaLnBrk="1" hangingPunct="1"/>
            <a:endParaRPr lang="en-US" altLang="sr-Latn-RS"/>
          </a:p>
        </p:txBody>
      </p:sp>
      <p:sp>
        <p:nvSpPr>
          <p:cNvPr id="10" name="Rectangle 1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2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2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23"/>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24"/>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a:prstGeom prst="rect">
            <a:avLst/>
          </a:prstGeo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a:prstGeom prst="rect">
            <a:avLst/>
          </a:prstGeo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a:xfrm>
            <a:off x="5791200" y="6405563"/>
            <a:ext cx="3044825" cy="365125"/>
          </a:xfrm>
          <a:prstGeom prst="rect">
            <a:avLst/>
          </a:prstGeom>
        </p:spPr>
        <p:txBody>
          <a:bodyPr/>
          <a:lstStyle>
            <a:lvl1pPr>
              <a:defRPr/>
            </a:lvl1pPr>
          </a:lstStyle>
          <a:p>
            <a:pPr>
              <a:defRPr/>
            </a:pPr>
            <a:fld id="{69B5946A-8B4E-4208-993D-496B7BC88A6D}" type="datetimeFigureOut">
              <a:rPr lang="en-US"/>
              <a:pPr>
                <a:defRPr/>
              </a:pPr>
              <a:t>2/18/2022</a:t>
            </a:fld>
            <a:endParaRPr lang="en-US"/>
          </a:p>
        </p:txBody>
      </p:sp>
      <p:sp>
        <p:nvSpPr>
          <p:cNvPr id="16" name="Footer Placeholder 16"/>
          <p:cNvSpPr>
            <a:spLocks noGrp="1"/>
          </p:cNvSpPr>
          <p:nvPr>
            <p:ph type="ftr" sz="quarter" idx="11"/>
          </p:nvPr>
        </p:nvSpPr>
        <p:spPr>
          <a:xfrm>
            <a:off x="304800" y="6410325"/>
            <a:ext cx="3581400" cy="366713"/>
          </a:xfrm>
          <a:prstGeom prst="rect">
            <a:avLst/>
          </a:prstGeom>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a:prstGeom prst="rect">
            <a:avLst/>
          </a:prstGeom>
        </p:spPr>
        <p:txBody>
          <a:bodyPr/>
          <a:lstStyle>
            <a:lvl1pPr>
              <a:defRPr>
                <a:solidFill>
                  <a:schemeClr val="accent3">
                    <a:shade val="75000"/>
                  </a:schemeClr>
                </a:solidFill>
              </a:defRPr>
            </a:lvl1pPr>
          </a:lstStyle>
          <a:p>
            <a:pPr>
              <a:defRPr/>
            </a:pPr>
            <a:fld id="{9A9D61E3-E208-46DA-A32E-0B1B989E947A}" type="slidenum">
              <a:rPr lang="en-US"/>
              <a:pPr>
                <a:defRPr/>
              </a:pPr>
              <a:t>‹#›</a:t>
            </a:fld>
            <a:endParaRPr lang="en-US" dirty="0"/>
          </a:p>
        </p:txBody>
      </p:sp>
    </p:spTree>
    <p:extLst>
      <p:ext uri="{BB962C8B-B14F-4D97-AF65-F5344CB8AC3E}">
        <p14:creationId xmlns:p14="http://schemas.microsoft.com/office/powerpoint/2010/main" val="242624388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Tree>
    <p:extLst>
      <p:ext uri="{BB962C8B-B14F-4D97-AF65-F5344CB8AC3E}">
        <p14:creationId xmlns:p14="http://schemas.microsoft.com/office/powerpoint/2010/main" val="129847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Tree>
    <p:extLst>
      <p:ext uri="{BB962C8B-B14F-4D97-AF65-F5344CB8AC3E}">
        <p14:creationId xmlns:p14="http://schemas.microsoft.com/office/powerpoint/2010/main" val="190332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Kliknite da biste uredili stil naslova matrice</a:t>
            </a:r>
            <a:endParaRPr lang="hr-HR"/>
          </a:p>
        </p:txBody>
      </p:sp>
    </p:spTree>
    <p:extLst>
      <p:ext uri="{BB962C8B-B14F-4D97-AF65-F5344CB8AC3E}">
        <p14:creationId xmlns:p14="http://schemas.microsoft.com/office/powerpoint/2010/main" val="49108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542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a:prstGeom prst="rect">
            <a:avLst/>
          </a:prstGeo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Tree>
    <p:extLst>
      <p:ext uri="{BB962C8B-B14F-4D97-AF65-F5344CB8AC3E}">
        <p14:creationId xmlns:p14="http://schemas.microsoft.com/office/powerpoint/2010/main" val="158616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a:prstGeom prst="rect">
            <a:avLst/>
          </a:prstGeo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dirty="0" smtClean="0"/>
          </a:p>
        </p:txBody>
      </p:sp>
      <p:sp>
        <p:nvSpPr>
          <p:cNvPr id="4" name="Rezervirano mjesto teksta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Tree>
    <p:extLst>
      <p:ext uri="{BB962C8B-B14F-4D97-AF65-F5344CB8AC3E}">
        <p14:creationId xmlns:p14="http://schemas.microsoft.com/office/powerpoint/2010/main" val="188025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http://www.mvp.hr/mvprh-www/grafika/periodika/grb-hr.gif"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188913"/>
            <a:ext cx="9144000" cy="6669087"/>
            <a:chOff x="0" y="119"/>
            <a:chExt cx="5760" cy="4201"/>
          </a:xfrm>
        </p:grpSpPr>
        <p:grpSp>
          <p:nvGrpSpPr>
            <p:cNvPr id="1028" name="Group 5"/>
            <p:cNvGrpSpPr>
              <a:grpSpLocks/>
            </p:cNvGrpSpPr>
            <p:nvPr/>
          </p:nvGrpSpPr>
          <p:grpSpPr bwMode="auto">
            <a:xfrm>
              <a:off x="0" y="119"/>
              <a:ext cx="5760" cy="4201"/>
              <a:chOff x="0" y="119"/>
              <a:chExt cx="5760" cy="4201"/>
            </a:xfrm>
          </p:grpSpPr>
          <p:sp>
            <p:nvSpPr>
              <p:cNvPr id="913414" name="Rectangle 6"/>
              <p:cNvSpPr>
                <a:spLocks noChangeArrowheads="1"/>
              </p:cNvSpPr>
              <p:nvPr/>
            </p:nvSpPr>
            <p:spPr bwMode="auto">
              <a:xfrm>
                <a:off x="0" y="4088"/>
                <a:ext cx="5760" cy="232"/>
              </a:xfrm>
              <a:prstGeom prst="rect">
                <a:avLst/>
              </a:prstGeom>
              <a:solidFill>
                <a:schemeClr val="accent1"/>
              </a:solidFill>
              <a:ln w="9525">
                <a:noFill/>
                <a:miter lim="800000"/>
                <a:headEnd/>
                <a:tailEnd/>
              </a:ln>
              <a:effectLst/>
            </p:spPr>
            <p:txBody>
              <a:bodyPr wrap="none" anchor="ctr"/>
              <a:lstStyle/>
              <a:p>
                <a:pPr algn="r" fontAlgn="base">
                  <a:spcBef>
                    <a:spcPct val="0"/>
                  </a:spcBef>
                  <a:spcAft>
                    <a:spcPct val="0"/>
                  </a:spcAft>
                  <a:defRPr/>
                </a:pPr>
                <a:endParaRPr lang="en-GB" sz="2000" b="1" dirty="0">
                  <a:solidFill>
                    <a:srgbClr val="BBE0E3"/>
                  </a:solidFill>
                  <a:effectDag name="">
                    <a:cont type="tree" name="">
                      <a:effect ref="fillLine"/>
                      <a:outerShdw dist="38100" dir="13500000" algn="br">
                        <a:srgbClr val="E1FDFF"/>
                      </a:outerShdw>
                    </a:cont>
                    <a:cont type="tree" name="">
                      <a:effect ref="fillLine"/>
                      <a:outerShdw dist="38100" dir="2700000" algn="tl">
                        <a:srgbClr val="708688"/>
                      </a:outerShdw>
                    </a:cont>
                    <a:effect ref="fillLine"/>
                  </a:effectDag>
                </a:endParaRPr>
              </a:p>
            </p:txBody>
          </p:sp>
          <p:pic>
            <p:nvPicPr>
              <p:cNvPr id="1031" name="Picture 7" descr="Logo UEI"/>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057" y="119"/>
                <a:ext cx="635" cy="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 Box 8"/>
              <p:cNvSpPr txBox="1">
                <a:spLocks noChangeArrowheads="1"/>
              </p:cNvSpPr>
              <p:nvPr/>
            </p:nvSpPr>
            <p:spPr bwMode="auto">
              <a:xfrm>
                <a:off x="243" y="4078"/>
                <a:ext cx="3589" cy="125"/>
              </a:xfrm>
              <a:prstGeom prst="rect">
                <a:avLst/>
              </a:prstGeom>
              <a:noFill/>
              <a:ln w="9525">
                <a:noFill/>
                <a:miter lim="800000"/>
                <a:headEnd/>
                <a:tailEnd/>
              </a:ln>
            </p:spPr>
            <p:txBody>
              <a:bodyPr>
                <a:spAutoFit/>
              </a:bodyPr>
              <a:lstStyle/>
              <a:p>
                <a:pPr algn="ctr" fontAlgn="base">
                  <a:spcBef>
                    <a:spcPct val="0"/>
                  </a:spcBef>
                  <a:spcAft>
                    <a:spcPct val="0"/>
                  </a:spcAft>
                  <a:defRPr/>
                </a:pPr>
                <a:endParaRPr lang="en-GB" sz="700" b="1" dirty="0">
                  <a:solidFill>
                    <a:srgbClr val="000099"/>
                  </a:solidFill>
                  <a:latin typeface="Verdana" pitchFamily="34" charset="0"/>
                  <a:cs typeface="Arial" charset="0"/>
                </a:endParaRPr>
              </a:p>
            </p:txBody>
          </p:sp>
          <p:pic>
            <p:nvPicPr>
              <p:cNvPr id="1033" name="Picture 9" descr="grb RH"/>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130" y="4080"/>
                <a:ext cx="19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3" name="Line 10"/>
            <p:cNvSpPr>
              <a:spLocks noChangeShapeType="1"/>
            </p:cNvSpPr>
            <p:nvPr/>
          </p:nvSpPr>
          <p:spPr bwMode="auto">
            <a:xfrm>
              <a:off x="136" y="663"/>
              <a:ext cx="5012" cy="0"/>
            </a:xfrm>
            <a:prstGeom prst="line">
              <a:avLst/>
            </a:prstGeom>
            <a:noFill/>
            <a:ln w="9525">
              <a:solidFill>
                <a:srgbClr val="CC0000"/>
              </a:solidFill>
              <a:round/>
              <a:headEnd/>
              <a:tailEnd/>
            </a:ln>
          </p:spPr>
          <p:txBody>
            <a:bodyPr/>
            <a:lstStyle/>
            <a:p>
              <a:pPr fontAlgn="base">
                <a:spcBef>
                  <a:spcPct val="0"/>
                </a:spcBef>
                <a:spcAft>
                  <a:spcPct val="0"/>
                </a:spcAft>
                <a:defRPr/>
              </a:pPr>
              <a:endParaRPr lang="hr-HR" dirty="0">
                <a:solidFill>
                  <a:srgbClr val="000000"/>
                </a:solidFill>
              </a:endParaRPr>
            </a:p>
          </p:txBody>
        </p:sp>
      </p:grpSp>
      <p:pic>
        <p:nvPicPr>
          <p:cNvPr id="1027" name="Picture 15" descr="mup1"/>
          <p:cNvPicPr>
            <a:picLocks noChangeAspect="1" noChangeArrowheads="1"/>
          </p:cNvPicPr>
          <p:nvPr userDrawn="1"/>
        </p:nvPicPr>
        <p:blipFill>
          <a:blip r:embed="rId17" cstate="print">
            <a:lum bright="70000" contrast="-80000"/>
            <a:extLst>
              <a:ext uri="{28A0092B-C50C-407E-A947-70E740481C1C}">
                <a14:useLocalDpi xmlns:a14="http://schemas.microsoft.com/office/drawing/2010/main" val="0"/>
              </a:ext>
            </a:extLst>
          </a:blip>
          <a:srcRect/>
          <a:stretch>
            <a:fillRect/>
          </a:stretch>
        </p:blipFill>
        <p:spPr bwMode="auto">
          <a:xfrm>
            <a:off x="323850" y="188913"/>
            <a:ext cx="9001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6504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4"/>
            <a:endParaRPr lang="hr-HR" dirty="0" smtClean="0"/>
          </a:p>
          <a:p>
            <a:pPr lvl="4"/>
            <a:endParaRPr lang="hr-HR" dirty="0" smtClean="0"/>
          </a:p>
          <a:p>
            <a:pPr lvl="4"/>
            <a:endParaRPr lang="hr-HR" dirty="0" smtClean="0"/>
          </a:p>
          <a:p>
            <a:pPr lvl="4"/>
            <a:endParaRPr lang="hr-HR" dirty="0" smtClean="0"/>
          </a:p>
          <a:p>
            <a:pPr lvl="4"/>
            <a:endParaRPr lang="hr-HR" dirty="0"/>
          </a:p>
        </p:txBody>
      </p:sp>
      <p:pic>
        <p:nvPicPr>
          <p:cNvPr id="7" name="Picture 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23528" y="188641"/>
            <a:ext cx="754922" cy="9361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8" name="Naslov 3"/>
          <p:cNvSpPr txBox="1">
            <a:spLocks/>
          </p:cNvSpPr>
          <p:nvPr userDrawn="1"/>
        </p:nvSpPr>
        <p:spPr>
          <a:xfrm>
            <a:off x="1259632" y="188641"/>
            <a:ext cx="3888432" cy="1152128"/>
          </a:xfrm>
          <a:prstGeom prst="rect">
            <a:avLst/>
          </a:prstGeom>
          <a:effectLst>
            <a:outerShdw blurRad="50800" dist="38100" dir="2700000" algn="tl" rotWithShape="0">
              <a:prstClr val="black">
                <a:alpha val="40000"/>
              </a:prstClr>
            </a:outerShdw>
          </a:effectLst>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hr-HR" sz="1400" b="1" dirty="0" smtClean="0">
                <a:solidFill>
                  <a:prstClr val="black"/>
                </a:solidFill>
              </a:rPr>
              <a:t>REPUBLIC OF CROATIA</a:t>
            </a:r>
            <a:br>
              <a:rPr lang="hr-HR" sz="1400" b="1" dirty="0" smtClean="0">
                <a:solidFill>
                  <a:prstClr val="black"/>
                </a:solidFill>
              </a:rPr>
            </a:br>
            <a:r>
              <a:rPr lang="hr-HR" sz="1400" b="1" dirty="0" smtClean="0">
                <a:solidFill>
                  <a:prstClr val="black"/>
                </a:solidFill>
              </a:rPr>
              <a:t>MINISTRY OF THE INTERIOR</a:t>
            </a:r>
            <a:br>
              <a:rPr lang="hr-HR" sz="1400" b="1" dirty="0" smtClean="0">
                <a:solidFill>
                  <a:prstClr val="black"/>
                </a:solidFill>
              </a:rPr>
            </a:br>
            <a:r>
              <a:rPr lang="hr-HR" sz="1400" b="1" dirty="0" smtClean="0">
                <a:solidFill>
                  <a:prstClr val="black"/>
                </a:solidFill>
              </a:rPr>
              <a:t>GENERAL POLICE DIRECTORATE</a:t>
            </a:r>
            <a:br>
              <a:rPr lang="hr-HR" sz="1400" b="1" dirty="0" smtClean="0">
                <a:solidFill>
                  <a:prstClr val="black"/>
                </a:solidFill>
              </a:rPr>
            </a:br>
            <a:r>
              <a:rPr lang="hr-HR" sz="1400" b="1" dirty="0" smtClean="0">
                <a:solidFill>
                  <a:prstClr val="black"/>
                </a:solidFill>
              </a:rPr>
              <a:t>BORDER POLICE DIRECTORATE</a:t>
            </a:r>
            <a:endParaRPr lang="hr-HR" sz="1400" b="1" dirty="0">
              <a:solidFill>
                <a:prstClr val="black"/>
              </a:solidFill>
            </a:endParaRPr>
          </a:p>
        </p:txBody>
      </p:sp>
    </p:spTree>
    <p:extLst>
      <p:ext uri="{BB962C8B-B14F-4D97-AF65-F5344CB8AC3E}">
        <p14:creationId xmlns:p14="http://schemas.microsoft.com/office/powerpoint/2010/main" val="225746559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176213"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1520" y="235820"/>
            <a:ext cx="989943" cy="9599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Naslov 1"/>
          <p:cNvSpPr txBox="1">
            <a:spLocks/>
          </p:cNvSpPr>
          <p:nvPr userDrawn="1"/>
        </p:nvSpPr>
        <p:spPr>
          <a:xfrm>
            <a:off x="1403648" y="331713"/>
            <a:ext cx="7272808" cy="864096"/>
          </a:xfrm>
          <a:prstGeom prst="roundRect">
            <a:avLst/>
          </a:prstGeom>
          <a:no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82880"/>
            <a:endParaRPr lang="hr-HR" dirty="0">
              <a:solidFill>
                <a:prstClr val="black"/>
              </a:solidFill>
            </a:endParaRPr>
          </a:p>
        </p:txBody>
      </p:sp>
    </p:spTree>
    <p:extLst>
      <p:ext uri="{BB962C8B-B14F-4D97-AF65-F5344CB8AC3E}">
        <p14:creationId xmlns:p14="http://schemas.microsoft.com/office/powerpoint/2010/main" val="316632130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62703" y="1916832"/>
            <a:ext cx="7772400" cy="2952328"/>
          </a:xfrm>
        </p:spPr>
        <p:txBody>
          <a:bodyPr/>
          <a:lstStyle/>
          <a:p>
            <a:r>
              <a:rPr lang="hr-HR" sz="2400" b="1" dirty="0" smtClean="0">
                <a:latin typeface="Arial" panose="020B0604020202020204" pitchFamily="34" charset="0"/>
                <a:cs typeface="Arial" panose="020B0604020202020204" pitchFamily="34" charset="0"/>
              </a:rPr>
              <a:t/>
            </a:r>
            <a:br>
              <a:rPr lang="hr-HR" sz="2400" b="1" dirty="0" smtClean="0">
                <a:latin typeface="Arial" panose="020B0604020202020204" pitchFamily="34" charset="0"/>
                <a:cs typeface="Arial" panose="020B0604020202020204" pitchFamily="34" charset="0"/>
              </a:rPr>
            </a:br>
            <a:r>
              <a:rPr lang="hr-HR" sz="2400" b="1" dirty="0" smtClean="0">
                <a:latin typeface="Arial" panose="020B0604020202020204" pitchFamily="34" charset="0"/>
                <a:cs typeface="Arial" panose="020B0604020202020204" pitchFamily="34" charset="0"/>
              </a:rPr>
              <a:t>SUSTAVI ENTRY/EXIT (EES) I ETIAS</a:t>
            </a:r>
            <a:br>
              <a:rPr lang="hr-HR" sz="2400" b="1" dirty="0" smtClean="0">
                <a:latin typeface="Arial" panose="020B0604020202020204" pitchFamily="34" charset="0"/>
                <a:cs typeface="Arial" panose="020B0604020202020204" pitchFamily="34" charset="0"/>
              </a:rPr>
            </a:br>
            <a:r>
              <a:rPr lang="hr-HR" sz="2400" b="1" dirty="0">
                <a:latin typeface="Arial" panose="020B0604020202020204" pitchFamily="34" charset="0"/>
                <a:cs typeface="Arial" panose="020B0604020202020204" pitchFamily="34" charset="0"/>
              </a:rPr>
              <a:t/>
            </a:r>
            <a:br>
              <a:rPr lang="hr-HR" sz="2400" b="1" dirty="0">
                <a:latin typeface="Arial" panose="020B0604020202020204" pitchFamily="34" charset="0"/>
                <a:cs typeface="Arial" panose="020B0604020202020204" pitchFamily="34" charset="0"/>
              </a:rPr>
            </a:br>
            <a:r>
              <a:rPr lang="hr-HR" sz="2400" b="1" dirty="0" smtClean="0">
                <a:latin typeface="Arial" panose="020B0604020202020204" pitchFamily="34" charset="0"/>
                <a:cs typeface="Arial" panose="020B0604020202020204" pitchFamily="34" charset="0"/>
              </a:rPr>
              <a:t>NAČELNE OBVEZE PRIJEVOZNIKA</a:t>
            </a:r>
            <a:endParaRPr lang="hr-HR" sz="1800" b="1" dirty="0">
              <a:latin typeface="Arial" panose="020B0604020202020204" pitchFamily="34" charset="0"/>
              <a:cs typeface="Arial" panose="020B0604020202020204" pitchFamily="34" charset="0"/>
            </a:endParaRPr>
          </a:p>
        </p:txBody>
      </p:sp>
      <p:sp>
        <p:nvSpPr>
          <p:cNvPr id="3" name="Naslov 1"/>
          <p:cNvSpPr txBox="1">
            <a:spLocks/>
          </p:cNvSpPr>
          <p:nvPr/>
        </p:nvSpPr>
        <p:spPr>
          <a:xfrm>
            <a:off x="683568" y="6093296"/>
            <a:ext cx="7772400" cy="4236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1400" b="1" dirty="0" smtClean="0">
                <a:latin typeface="Arial" panose="020B0604020202020204" pitchFamily="34" charset="0"/>
                <a:cs typeface="Arial" panose="020B0604020202020204" pitchFamily="34" charset="0"/>
              </a:rPr>
              <a:t>Zagreb, 18. veljače 2022   </a:t>
            </a:r>
            <a:br>
              <a:rPr lang="hr-HR" sz="1400" b="1" dirty="0" smtClean="0">
                <a:latin typeface="Arial" panose="020B0604020202020204" pitchFamily="34" charset="0"/>
                <a:cs typeface="Arial" panose="020B0604020202020204" pitchFamily="34" charset="0"/>
              </a:rPr>
            </a:br>
            <a:r>
              <a:rPr lang="hr-HR" sz="1400" b="1" dirty="0" smtClean="0">
                <a:latin typeface="Arial" panose="020B0604020202020204" pitchFamily="34" charset="0"/>
                <a:cs typeface="Arial" panose="020B0604020202020204" pitchFamily="34" charset="0"/>
              </a:rPr>
              <a:t/>
            </a:r>
            <a:br>
              <a:rPr lang="hr-HR" sz="1400" b="1" dirty="0" smtClean="0">
                <a:latin typeface="Arial" panose="020B0604020202020204" pitchFamily="34" charset="0"/>
                <a:cs typeface="Arial" panose="020B0604020202020204" pitchFamily="34" charset="0"/>
              </a:rPr>
            </a:br>
            <a:endParaRPr lang="hr-HR" sz="1400" b="1" dirty="0">
              <a:latin typeface="Arial" panose="020B0604020202020204" pitchFamily="34" charset="0"/>
              <a:cs typeface="Arial" panose="020B0604020202020204" pitchFamily="34" charset="0"/>
            </a:endParaRPr>
          </a:p>
        </p:txBody>
      </p:sp>
      <p:sp>
        <p:nvSpPr>
          <p:cNvPr id="4" name="TekstniOkvir 3"/>
          <p:cNvSpPr txBox="1"/>
          <p:nvPr/>
        </p:nvSpPr>
        <p:spPr>
          <a:xfrm>
            <a:off x="1187624" y="260648"/>
            <a:ext cx="7128792" cy="1015663"/>
          </a:xfrm>
          <a:prstGeom prst="rect">
            <a:avLst/>
          </a:prstGeom>
          <a:solidFill>
            <a:schemeClr val="bg1"/>
          </a:solidFill>
        </p:spPr>
        <p:txBody>
          <a:bodyPr wrap="square" rtlCol="0">
            <a:spAutoFit/>
          </a:bodyPr>
          <a:lstStyle/>
          <a:p>
            <a:pPr algn="ctr"/>
            <a:r>
              <a:rPr lang="hr-HR" sz="2000" b="1" dirty="0" smtClean="0">
                <a:latin typeface="Arial" panose="020B0604020202020204" pitchFamily="34" charset="0"/>
                <a:cs typeface="Arial" panose="020B0604020202020204" pitchFamily="34" charset="0"/>
              </a:rPr>
              <a:t>REPUBLIKA HRVATSKA </a:t>
            </a:r>
          </a:p>
          <a:p>
            <a:pPr algn="ctr"/>
            <a:r>
              <a:rPr lang="hr-HR" sz="2000" b="1" dirty="0" smtClean="0">
                <a:latin typeface="Arial" panose="020B0604020202020204" pitchFamily="34" charset="0"/>
                <a:cs typeface="Arial" panose="020B0604020202020204" pitchFamily="34" charset="0"/>
              </a:rPr>
              <a:t>MINISTARSTVO UNUTARNJIH POSLOVA</a:t>
            </a:r>
          </a:p>
          <a:p>
            <a:pPr algn="ctr"/>
            <a:r>
              <a:rPr lang="hr-HR" sz="2000" b="1" dirty="0" smtClean="0">
                <a:latin typeface="Arial" panose="020B0604020202020204" pitchFamily="34" charset="0"/>
                <a:cs typeface="Arial" panose="020B0604020202020204" pitchFamily="34" charset="0"/>
              </a:rPr>
              <a:t>RAVNATELJSTVO POLICIJE</a:t>
            </a:r>
          </a:p>
        </p:txBody>
      </p:sp>
    </p:spTree>
    <p:extLst>
      <p:ext uri="{BB962C8B-B14F-4D97-AF65-F5344CB8AC3E}">
        <p14:creationId xmlns:p14="http://schemas.microsoft.com/office/powerpoint/2010/main" val="632717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UPITI</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79512" y="1484784"/>
            <a:ext cx="8712968" cy="4524315"/>
          </a:xfrm>
          <a:prstGeom prst="rect">
            <a:avLst/>
          </a:prstGeom>
        </p:spPr>
        <p:txBody>
          <a:bodyPr wrap="square">
            <a:spAutoFit/>
          </a:bodyPr>
          <a:lstStyle/>
          <a:p>
            <a:pPr algn="just"/>
            <a:r>
              <a:rPr lang="hr-HR" i="1" dirty="0" smtClean="0"/>
              <a:t>Članak 5 - PROVEDBENA UREDBA KOMISIJE (EU) 2021/1224 </a:t>
            </a:r>
            <a:r>
              <a:rPr lang="hr-HR" i="1" dirty="0" err="1" smtClean="0"/>
              <a:t>оd</a:t>
            </a:r>
            <a:r>
              <a:rPr lang="hr-HR" i="1" dirty="0" smtClean="0"/>
              <a:t> 27. srpnja 2021. </a:t>
            </a:r>
          </a:p>
          <a:p>
            <a:pPr algn="just"/>
            <a:endParaRPr lang="hr-HR" dirty="0" smtClean="0"/>
          </a:p>
          <a:p>
            <a:pPr algn="just"/>
            <a:r>
              <a:rPr lang="hr-HR" dirty="0" smtClean="0"/>
              <a:t>Kako bi poslao upit radi provjere, prijevoznik mora dostaviti između ostalog osobne podatke o putniku (ime, prezime, datum rođenja, spol, državljanstvo, vrstu i broj PI, </a:t>
            </a:r>
            <a:r>
              <a:rPr lang="hr-HR" dirty="0" err="1" smtClean="0"/>
              <a:t>troslovnu</a:t>
            </a:r>
            <a:r>
              <a:rPr lang="hr-HR" dirty="0" smtClean="0"/>
              <a:t> oznaku zemlje koja je izdala PI, datum isteka valjanosti PI)</a:t>
            </a:r>
          </a:p>
          <a:p>
            <a:pPr algn="just"/>
            <a:endParaRPr lang="hr-HR" dirty="0" smtClean="0"/>
          </a:p>
          <a:p>
            <a:pPr algn="just"/>
            <a:r>
              <a:rPr lang="hr-HR" dirty="0" smtClean="0"/>
              <a:t>Ako je zbog plana putovanja putniku potrebna viza za dva ulaska, prijevoznik pri slanju upita radi provjere navodi da su planom puta obuhvaćena dva ulaska u države članice.</a:t>
            </a:r>
          </a:p>
          <a:p>
            <a:pPr algn="just"/>
            <a:endParaRPr lang="hr-HR" dirty="0" smtClean="0"/>
          </a:p>
          <a:p>
            <a:pPr algn="just"/>
            <a:r>
              <a:rPr lang="hr-HR" dirty="0" smtClean="0"/>
              <a:t>Za potrebe dostavljanja osobnih podataka putnika prijevoznici mogu skenirati strojno čitljivo područje putne isprave. Ako je  putnik izuzet  iz  područja primjene  Uredbe (EU)  2017/2226 u skladu s člankom 2. te uredbe ili  je  </a:t>
            </a:r>
            <a:r>
              <a:rPr lang="hr-HR" b="1" dirty="0" smtClean="0"/>
              <a:t>u zrakoplovnom tranzitu</a:t>
            </a:r>
            <a:r>
              <a:rPr lang="hr-HR" dirty="0" smtClean="0"/>
              <a:t>, prijevoznik to mora moći navesti u upitu radi provjere.</a:t>
            </a:r>
          </a:p>
          <a:p>
            <a:pPr algn="just"/>
            <a:endParaRPr lang="hr-HR" dirty="0" smtClean="0"/>
          </a:p>
          <a:p>
            <a:pPr algn="just"/>
            <a:r>
              <a:rPr lang="hr-HR" dirty="0" smtClean="0"/>
              <a:t>Prijevoznici mogu poslati upit radi provjere za jednog ili više putnika. Sučelje za prijevoznike šalje odgovor koji je naveden u slijedećem </a:t>
            </a:r>
            <a:r>
              <a:rPr lang="hr-HR" dirty="0" err="1" smtClean="0"/>
              <a:t>slide</a:t>
            </a:r>
            <a:r>
              <a:rPr lang="hr-HR" dirty="0" smtClean="0"/>
              <a:t>-u za svakog putnika na kojeg se odnosi upit.</a:t>
            </a:r>
            <a:endParaRPr lang="hr-HR" dirty="0"/>
          </a:p>
        </p:txBody>
      </p:sp>
    </p:spTree>
    <p:extLst>
      <p:ext uri="{BB962C8B-B14F-4D97-AF65-F5344CB8AC3E}">
        <p14:creationId xmlns:p14="http://schemas.microsoft.com/office/powerpoint/2010/main" val="2754934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ODGOVORI NA UPITE</a:t>
            </a:r>
            <a:endParaRPr lang="hr-HR" sz="2400" b="1" dirty="0">
              <a:latin typeface="Arial" panose="020B0604020202020204" pitchFamily="34" charset="0"/>
              <a:cs typeface="Arial" panose="020B0604020202020204" pitchFamily="34" charset="0"/>
            </a:endParaRPr>
          </a:p>
        </p:txBody>
      </p:sp>
      <p:sp>
        <p:nvSpPr>
          <p:cNvPr id="4" name="Pravokutnik 3"/>
          <p:cNvSpPr/>
          <p:nvPr/>
        </p:nvSpPr>
        <p:spPr>
          <a:xfrm>
            <a:off x="215008" y="1700808"/>
            <a:ext cx="8928992" cy="4524315"/>
          </a:xfrm>
          <a:prstGeom prst="rect">
            <a:avLst/>
          </a:prstGeom>
        </p:spPr>
        <p:txBody>
          <a:bodyPr wrap="square">
            <a:spAutoFit/>
          </a:bodyPr>
          <a:lstStyle/>
          <a:p>
            <a:pPr algn="just"/>
            <a:r>
              <a:rPr lang="hr-HR" dirty="0" smtClean="0"/>
              <a:t>Odgovori na upite radi provjere utvrđuju se u skladu sa sljedećim pravilima:</a:t>
            </a:r>
          </a:p>
          <a:p>
            <a:pPr algn="just"/>
            <a:endParaRPr lang="hr-HR" dirty="0" smtClean="0"/>
          </a:p>
          <a:p>
            <a:pPr algn="just"/>
            <a:r>
              <a:rPr lang="hr-HR" dirty="0" smtClean="0"/>
              <a:t>(a) ako je putnik nositelj jedinstvene vize za kratkotrajni boravak:</a:t>
            </a:r>
          </a:p>
          <a:p>
            <a:pPr algn="just"/>
            <a:r>
              <a:rPr lang="hr-HR" dirty="0" smtClean="0"/>
              <a:t>i. ako broj ulazaka (jedan ili dva) odobrenih vizom još nije dosegnut: Ispravno;</a:t>
            </a:r>
          </a:p>
          <a:p>
            <a:pPr algn="just"/>
            <a:r>
              <a:rPr lang="hr-HR" dirty="0" smtClean="0"/>
              <a:t>ii. ako je broj ulazaka (jedan ili dva) odobrenih vizom već dosegnut: Neispravno;</a:t>
            </a:r>
          </a:p>
          <a:p>
            <a:pPr algn="just"/>
            <a:r>
              <a:rPr lang="hr-HR" dirty="0" smtClean="0"/>
              <a:t>iii. ako je viza istekla ili je ukinuta ili poništena: Neispravno;</a:t>
            </a:r>
          </a:p>
          <a:p>
            <a:pPr algn="just"/>
            <a:endParaRPr lang="hr-HR" dirty="0" smtClean="0"/>
          </a:p>
          <a:p>
            <a:pPr algn="just"/>
            <a:r>
              <a:rPr lang="hr-HR" dirty="0" smtClean="0"/>
              <a:t>(b) ako putnik podliježe obvezi posjedovanja vize, a podaci o vizi nisu dostupni; Neispravno;</a:t>
            </a:r>
          </a:p>
          <a:p>
            <a:pPr algn="just"/>
            <a:endParaRPr lang="hr-HR" dirty="0" smtClean="0"/>
          </a:p>
          <a:p>
            <a:pPr algn="just"/>
            <a:r>
              <a:rPr lang="hr-HR" dirty="0" smtClean="0"/>
              <a:t>(c) ako prijevoznik navede da je za plan puta potrebna viza za dva ulaska:</a:t>
            </a:r>
          </a:p>
          <a:p>
            <a:pPr marL="180975" indent="-180975" algn="just"/>
            <a:r>
              <a:rPr lang="hr-HR" dirty="0" smtClean="0"/>
              <a:t>i. ako putnik posjeduje vizu za dva ulaska koja vrijedi za datum dolaska i nije iskorišten nijedan  ulazak: Ispravno;</a:t>
            </a:r>
          </a:p>
          <a:p>
            <a:pPr algn="just"/>
            <a:r>
              <a:rPr lang="hr-HR" dirty="0" smtClean="0"/>
              <a:t>ii. ako putnik ne posjeduje vizu za dva ulaska: Neispravno;</a:t>
            </a:r>
          </a:p>
          <a:p>
            <a:pPr algn="just"/>
            <a:r>
              <a:rPr lang="hr-HR" dirty="0" smtClean="0"/>
              <a:t>iii. ako putnik posjeduje vizu za dva ulaska, ali je iskorišten najmanje jedan ulazak: Neispravno;</a:t>
            </a:r>
          </a:p>
          <a:p>
            <a:pPr marL="271463" indent="-271463" algn="just"/>
            <a:r>
              <a:rPr lang="hr-HR" dirty="0" smtClean="0"/>
              <a:t>iv. ako putnik posjeduje vizu za dva ulaska, ali najmanje jedan ulazak ne vrijedi za datum dolaska: Neispravno</a:t>
            </a:r>
            <a:endParaRPr lang="hr-HR" dirty="0"/>
          </a:p>
        </p:txBody>
      </p:sp>
      <p:sp>
        <p:nvSpPr>
          <p:cNvPr id="5" name="Pravokutnik 4"/>
          <p:cNvSpPr/>
          <p:nvPr/>
        </p:nvSpPr>
        <p:spPr>
          <a:xfrm>
            <a:off x="19727" y="1331476"/>
            <a:ext cx="8208912" cy="369332"/>
          </a:xfrm>
          <a:prstGeom prst="rect">
            <a:avLst/>
          </a:prstGeom>
        </p:spPr>
        <p:txBody>
          <a:bodyPr wrap="square">
            <a:spAutoFit/>
          </a:bodyPr>
          <a:lstStyle/>
          <a:p>
            <a:r>
              <a:rPr lang="hr-HR" i="1" dirty="0" smtClean="0"/>
              <a:t>Članak 6 - PROVEDBENA UREDBA KOMISIJE (EU) 2021/1224 </a:t>
            </a:r>
            <a:r>
              <a:rPr lang="hr-HR" i="1" dirty="0" err="1" smtClean="0"/>
              <a:t>оd</a:t>
            </a:r>
            <a:r>
              <a:rPr lang="hr-HR" i="1" dirty="0" smtClean="0"/>
              <a:t> 27. srpnja 2021. </a:t>
            </a:r>
            <a:endParaRPr lang="hr-HR" i="1" dirty="0"/>
          </a:p>
        </p:txBody>
      </p:sp>
    </p:spTree>
    <p:extLst>
      <p:ext uri="{BB962C8B-B14F-4D97-AF65-F5344CB8AC3E}">
        <p14:creationId xmlns:p14="http://schemas.microsoft.com/office/powerpoint/2010/main" val="2608189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utnik 2"/>
          <p:cNvSpPr/>
          <p:nvPr/>
        </p:nvSpPr>
        <p:spPr>
          <a:xfrm>
            <a:off x="0" y="2204864"/>
            <a:ext cx="8928992" cy="2062103"/>
          </a:xfrm>
          <a:prstGeom prst="rect">
            <a:avLst/>
          </a:prstGeom>
        </p:spPr>
        <p:txBody>
          <a:bodyPr wrap="square">
            <a:spAutoFit/>
          </a:bodyPr>
          <a:lstStyle/>
          <a:p>
            <a:pPr algn="ctr"/>
            <a:r>
              <a:rPr lang="hr-HR" sz="4400" b="1" dirty="0" smtClean="0">
                <a:latin typeface="Arial" panose="020B0604020202020204" pitchFamily="34" charset="0"/>
                <a:cs typeface="Arial" panose="020B0604020202020204" pitchFamily="34" charset="0"/>
              </a:rPr>
              <a:t>SUSTAV ETIAS</a:t>
            </a:r>
          </a:p>
          <a:p>
            <a:pPr algn="ctr"/>
            <a:endParaRPr lang="hr-HR" sz="1400" b="1" dirty="0" smtClean="0">
              <a:latin typeface="Arial" panose="020B0604020202020204" pitchFamily="34" charset="0"/>
              <a:cs typeface="Arial" panose="020B0604020202020204" pitchFamily="34" charset="0"/>
            </a:endParaRPr>
          </a:p>
          <a:p>
            <a:pPr algn="ctr"/>
            <a:r>
              <a:rPr lang="hr-HR" sz="1400" b="1" dirty="0" smtClean="0">
                <a:latin typeface="Arial" panose="020B0604020202020204" pitchFamily="34" charset="0"/>
                <a:cs typeface="Arial" panose="020B0604020202020204" pitchFamily="34" charset="0"/>
              </a:rPr>
              <a:t>UREDBA (EU) 2018/1240 EUROPSKOG PARLAMENTA I VIJEĆA OD 12.RUJNA 2018. GODINE</a:t>
            </a:r>
          </a:p>
          <a:p>
            <a:pPr algn="ctr"/>
            <a:endParaRPr lang="hr-HR" sz="1400" b="1" dirty="0" smtClean="0">
              <a:latin typeface="Arial" panose="020B0604020202020204" pitchFamily="34" charset="0"/>
              <a:cs typeface="Arial" panose="020B0604020202020204" pitchFamily="34" charset="0"/>
            </a:endParaRPr>
          </a:p>
          <a:p>
            <a:pPr algn="ctr"/>
            <a:r>
              <a:rPr lang="hr-HR" sz="1400" b="1" dirty="0" smtClean="0">
                <a:latin typeface="Arial" panose="020B0604020202020204" pitchFamily="34" charset="0"/>
                <a:cs typeface="Arial" panose="020B0604020202020204" pitchFamily="34" charset="0"/>
              </a:rPr>
              <a:t>UREDBA (EU) 2021/1152 EUROPSKOG PARLAMENTA I VIJEĆA OD 07.SRPNJA 2021. GODINE</a:t>
            </a:r>
          </a:p>
          <a:p>
            <a:pPr algn="ctr"/>
            <a:endParaRPr lang="hr-HR" sz="1400" b="1" dirty="0" smtClean="0">
              <a:latin typeface="Arial" panose="020B0604020202020204" pitchFamily="34" charset="0"/>
              <a:cs typeface="Arial" panose="020B0604020202020204" pitchFamily="34" charset="0"/>
            </a:endParaRPr>
          </a:p>
          <a:p>
            <a:pPr algn="ctr"/>
            <a:r>
              <a:rPr lang="hr-HR" sz="1400" b="1" dirty="0" smtClean="0">
                <a:latin typeface="Arial" panose="020B0604020202020204" pitchFamily="34" charset="0"/>
                <a:cs typeface="Arial" panose="020B0604020202020204" pitchFamily="34" charset="0"/>
              </a:rPr>
              <a:t>PROVEDBENA UREDBA KOMISIJE (EU) 2021/1217 OD 26.SRPNJA 2021. GODINE</a:t>
            </a:r>
            <a:endParaRPr lang="en-US" sz="1400" b="1" dirty="0">
              <a:latin typeface="Arial" panose="020B0604020202020204" pitchFamily="34" charset="0"/>
              <a:cs typeface="Arial" panose="020B0604020202020204" pitchFamily="34" charset="0"/>
            </a:endParaRPr>
          </a:p>
        </p:txBody>
      </p:sp>
      <p:sp>
        <p:nvSpPr>
          <p:cNvPr id="4"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RELEVANTNE UREDBE</a:t>
            </a:r>
            <a:endParaRPr lang="hr-H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4216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04664"/>
            <a:ext cx="6923112" cy="576064"/>
          </a:xfrm>
        </p:spPr>
        <p:txBody>
          <a:bodyPr/>
          <a:lstStyle/>
          <a:p>
            <a:r>
              <a:rPr lang="hr-HR" sz="2400" b="1" dirty="0" smtClean="0">
                <a:latin typeface="Arial" panose="020B0604020202020204" pitchFamily="34" charset="0"/>
                <a:cs typeface="Arial" panose="020B0604020202020204" pitchFamily="34" charset="0"/>
              </a:rPr>
              <a:t>POSTUPANJE SLUŽBENIKA GRANIČNE POLICIJE</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412776"/>
            <a:ext cx="8856984" cy="4247317"/>
          </a:xfrm>
          <a:prstGeom prst="rect">
            <a:avLst/>
          </a:prstGeom>
        </p:spPr>
        <p:txBody>
          <a:bodyPr wrap="square">
            <a:spAutoFit/>
          </a:bodyPr>
          <a:lstStyle/>
          <a:p>
            <a:pPr algn="just"/>
            <a:r>
              <a:rPr lang="hr-HR" i="1" dirty="0" smtClean="0"/>
              <a:t>Uvodna točka 37 ETIAS Uredbe</a:t>
            </a:r>
          </a:p>
          <a:p>
            <a:pPr algn="just"/>
            <a:endParaRPr lang="hr-HR" dirty="0" smtClean="0"/>
          </a:p>
          <a:p>
            <a:pPr algn="just"/>
            <a:r>
              <a:rPr lang="hr-HR" dirty="0" smtClean="0"/>
              <a:t>Kako bi osigurali usklađenost s revidiranim uvjetima za ulazak, službenici graničnog nadzora trebali bi provjeriti posjeduju li putnici valjano odobrenje putovanja. Stoga bi tijekom </a:t>
            </a:r>
            <a:r>
              <a:rPr lang="hr-HR" dirty="0"/>
              <a:t>p</a:t>
            </a:r>
            <a:r>
              <a:rPr lang="hr-HR" dirty="0" smtClean="0"/>
              <a:t>ostupka redovne granične kontrole službenici graničnog nadzora trebali elektronički očitati podatke iz putne isprave. </a:t>
            </a:r>
          </a:p>
          <a:p>
            <a:pPr algn="just"/>
            <a:endParaRPr lang="hr-HR" dirty="0" smtClean="0"/>
          </a:p>
          <a:p>
            <a:pPr algn="just"/>
            <a:r>
              <a:rPr lang="hr-HR" dirty="0" smtClean="0"/>
              <a:t>Tom operacijom trebalo bi aktivirati upit u različitim bazama podataka kako je predviđeno u Uredbi (EU) 2016/399 Europskog parlamenta i Vijeća.</a:t>
            </a:r>
          </a:p>
          <a:p>
            <a:pPr algn="just"/>
            <a:endParaRPr lang="hr-HR" dirty="0" smtClean="0"/>
          </a:p>
          <a:p>
            <a:pPr algn="just"/>
            <a:r>
              <a:rPr lang="hr-HR" dirty="0" smtClean="0"/>
              <a:t>Ako ne postoji valjano odobrenje putovanja, službenik graničnog nadzora trebao bi odbiti ulazak i u skladu s time dovršiti postupak granične kontrole. </a:t>
            </a:r>
          </a:p>
          <a:p>
            <a:pPr algn="just"/>
            <a:endParaRPr lang="hr-HR" dirty="0" smtClean="0"/>
          </a:p>
          <a:p>
            <a:pPr algn="just"/>
            <a:r>
              <a:rPr lang="hr-HR" dirty="0" smtClean="0"/>
              <a:t>Ako postoji valjano odobrenje putovanja, odluku o odobravanju ili odbijanju ulaska trebao bi donijeti službenik graničnog nadzora. </a:t>
            </a:r>
            <a:endParaRPr lang="hr-HR" dirty="0"/>
          </a:p>
        </p:txBody>
      </p:sp>
    </p:spTree>
    <p:extLst>
      <p:ext uri="{BB962C8B-B14F-4D97-AF65-F5344CB8AC3E}">
        <p14:creationId xmlns:p14="http://schemas.microsoft.com/office/powerpoint/2010/main" val="2275763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utnik 5"/>
          <p:cNvSpPr/>
          <p:nvPr/>
        </p:nvSpPr>
        <p:spPr>
          <a:xfrm>
            <a:off x="0" y="1844824"/>
            <a:ext cx="8712968" cy="1200329"/>
          </a:xfrm>
          <a:prstGeom prst="rect">
            <a:avLst/>
          </a:prstGeom>
        </p:spPr>
        <p:txBody>
          <a:bodyPr wrap="square">
            <a:spAutoFit/>
          </a:bodyPr>
          <a:lstStyle/>
          <a:p>
            <a:pPr algn="just"/>
            <a:r>
              <a:rPr lang="en-US" dirty="0" err="1"/>
              <a:t>Komisija</a:t>
            </a:r>
            <a:r>
              <a:rPr lang="en-US" dirty="0"/>
              <a:t>, </a:t>
            </a:r>
            <a:r>
              <a:rPr lang="en-US" dirty="0" err="1"/>
              <a:t>agencija</a:t>
            </a:r>
            <a:r>
              <a:rPr lang="en-US" dirty="0"/>
              <a:t> eu-LISA i </a:t>
            </a:r>
            <a:r>
              <a:rPr lang="en-US" b="1" dirty="0" err="1"/>
              <a:t>države</a:t>
            </a:r>
            <a:r>
              <a:rPr lang="en-US" b="1" dirty="0"/>
              <a:t> </a:t>
            </a:r>
            <a:r>
              <a:rPr lang="en-US" b="1" dirty="0" err="1"/>
              <a:t>članice</a:t>
            </a:r>
            <a:r>
              <a:rPr lang="en-US" b="1" dirty="0"/>
              <a:t> </a:t>
            </a:r>
            <a:r>
              <a:rPr lang="en-US" dirty="0" err="1"/>
              <a:t>trebale</a:t>
            </a:r>
            <a:r>
              <a:rPr lang="en-US" dirty="0"/>
              <a:t> bi </a:t>
            </a:r>
            <a:r>
              <a:rPr lang="en-US" dirty="0" err="1"/>
              <a:t>nastojati</a:t>
            </a:r>
            <a:r>
              <a:rPr lang="en-US" dirty="0"/>
              <a:t> </a:t>
            </a:r>
            <a:r>
              <a:rPr lang="en-US" dirty="0" err="1"/>
              <a:t>sve</a:t>
            </a:r>
            <a:r>
              <a:rPr lang="en-US" dirty="0"/>
              <a:t> </a:t>
            </a:r>
            <a:r>
              <a:rPr lang="en-US" dirty="0" err="1"/>
              <a:t>poznate</a:t>
            </a:r>
            <a:r>
              <a:rPr lang="en-US" dirty="0"/>
              <a:t> </a:t>
            </a:r>
            <a:r>
              <a:rPr lang="en-US" dirty="0" err="1"/>
              <a:t>prijevoznike</a:t>
            </a:r>
            <a:r>
              <a:rPr lang="en-US" dirty="0"/>
              <a:t> </a:t>
            </a:r>
            <a:r>
              <a:rPr lang="en-US" dirty="0" err="1"/>
              <a:t>obavijestiti</a:t>
            </a:r>
            <a:r>
              <a:rPr lang="en-US" dirty="0"/>
              <a:t> </a:t>
            </a:r>
            <a:r>
              <a:rPr lang="en-US" dirty="0" err="1"/>
              <a:t>kako</a:t>
            </a:r>
            <a:r>
              <a:rPr lang="en-US" dirty="0"/>
              <a:t> se i </a:t>
            </a:r>
            <a:r>
              <a:rPr lang="en-US" dirty="0" err="1"/>
              <a:t>kad</a:t>
            </a:r>
            <a:r>
              <a:rPr lang="en-US" dirty="0"/>
              <a:t> </a:t>
            </a:r>
            <a:r>
              <a:rPr lang="en-US" dirty="0" err="1" smtClean="0"/>
              <a:t>mogu</a:t>
            </a:r>
            <a:r>
              <a:rPr lang="en-US" dirty="0" smtClean="0"/>
              <a:t> </a:t>
            </a:r>
            <a:r>
              <a:rPr lang="en-US" dirty="0" err="1"/>
              <a:t>registrirati</a:t>
            </a:r>
            <a:r>
              <a:rPr lang="en-US" dirty="0"/>
              <a:t>. </a:t>
            </a:r>
            <a:r>
              <a:rPr lang="en-US" dirty="0" err="1"/>
              <a:t>Nakon</a:t>
            </a:r>
            <a:r>
              <a:rPr lang="en-US" dirty="0"/>
              <a:t> </a:t>
            </a:r>
            <a:r>
              <a:rPr lang="en-US" dirty="0" err="1"/>
              <a:t>uspješnog</a:t>
            </a:r>
            <a:r>
              <a:rPr lang="en-US" dirty="0"/>
              <a:t> </a:t>
            </a:r>
            <a:r>
              <a:rPr lang="en-US" dirty="0" err="1"/>
              <a:t>postupka</a:t>
            </a:r>
            <a:r>
              <a:rPr lang="en-US" dirty="0"/>
              <a:t> </a:t>
            </a:r>
            <a:r>
              <a:rPr lang="en-US" dirty="0" err="1"/>
              <a:t>registracije</a:t>
            </a:r>
            <a:r>
              <a:rPr lang="en-US" dirty="0"/>
              <a:t> i, </a:t>
            </a:r>
            <a:r>
              <a:rPr lang="en-US" dirty="0" err="1"/>
              <a:t>prema</a:t>
            </a:r>
            <a:r>
              <a:rPr lang="en-US" dirty="0"/>
              <a:t> </a:t>
            </a:r>
            <a:r>
              <a:rPr lang="en-US" dirty="0" err="1"/>
              <a:t>potrebi</a:t>
            </a:r>
            <a:r>
              <a:rPr lang="en-US" dirty="0"/>
              <a:t>, </a:t>
            </a:r>
            <a:r>
              <a:rPr lang="en-US" dirty="0" err="1"/>
              <a:t>uspješno</a:t>
            </a:r>
            <a:r>
              <a:rPr lang="en-US" dirty="0"/>
              <a:t> </a:t>
            </a:r>
            <a:r>
              <a:rPr lang="en-US" dirty="0" err="1"/>
              <a:t>obavljenog</a:t>
            </a:r>
            <a:r>
              <a:rPr lang="en-US" dirty="0"/>
              <a:t> </a:t>
            </a:r>
            <a:r>
              <a:rPr lang="en-US" dirty="0" err="1"/>
              <a:t>testiranja</a:t>
            </a:r>
            <a:r>
              <a:rPr lang="en-US" dirty="0"/>
              <a:t> </a:t>
            </a:r>
            <a:r>
              <a:rPr lang="en-US" dirty="0" err="1"/>
              <a:t>agencija</a:t>
            </a:r>
            <a:r>
              <a:rPr lang="en-US" dirty="0"/>
              <a:t> </a:t>
            </a:r>
            <a:r>
              <a:rPr lang="en-US" dirty="0" smtClean="0"/>
              <a:t>eu-LISA </a:t>
            </a:r>
            <a:r>
              <a:rPr lang="en-US" dirty="0" err="1"/>
              <a:t>trebala</a:t>
            </a:r>
            <a:r>
              <a:rPr lang="en-US" dirty="0"/>
              <a:t> bi </a:t>
            </a:r>
            <a:r>
              <a:rPr lang="en-US" dirty="0" err="1"/>
              <a:t>povezati</a:t>
            </a:r>
            <a:r>
              <a:rPr lang="en-US" dirty="0"/>
              <a:t> </a:t>
            </a:r>
            <a:r>
              <a:rPr lang="en-US" dirty="0" err="1"/>
              <a:t>prijevoznika</a:t>
            </a:r>
            <a:r>
              <a:rPr lang="en-US" dirty="0"/>
              <a:t> </a:t>
            </a:r>
            <a:r>
              <a:rPr lang="en-US" dirty="0" err="1"/>
              <a:t>sa</a:t>
            </a:r>
            <a:r>
              <a:rPr lang="en-US" dirty="0"/>
              <a:t> </a:t>
            </a:r>
            <a:r>
              <a:rPr lang="en-US" dirty="0" err="1"/>
              <a:t>sučeljem</a:t>
            </a:r>
            <a:r>
              <a:rPr lang="en-US" dirty="0"/>
              <a:t> za </a:t>
            </a:r>
            <a:r>
              <a:rPr lang="en-US" dirty="0" err="1"/>
              <a:t>prijevoznike</a:t>
            </a:r>
            <a:r>
              <a:rPr lang="en-US" dirty="0"/>
              <a:t>.</a:t>
            </a:r>
          </a:p>
        </p:txBody>
      </p:sp>
      <p:sp>
        <p:nvSpPr>
          <p:cNvPr id="8" name="Naslov 1"/>
          <p:cNvSpPr>
            <a:spLocks noGrp="1"/>
          </p:cNvSpPr>
          <p:nvPr>
            <p:ph type="title"/>
          </p:nvPr>
        </p:nvSpPr>
        <p:spPr>
          <a:xfrm>
            <a:off x="1547664" y="404664"/>
            <a:ext cx="6923112" cy="576064"/>
          </a:xfrm>
        </p:spPr>
        <p:txBody>
          <a:bodyPr/>
          <a:lstStyle/>
          <a:p>
            <a:r>
              <a:rPr lang="hr-HR" sz="2400" b="1" dirty="0" smtClean="0">
                <a:latin typeface="Arial" panose="020B0604020202020204" pitchFamily="34" charset="0"/>
                <a:cs typeface="Arial" panose="020B0604020202020204" pitchFamily="34" charset="0"/>
              </a:rPr>
              <a:t>REGISTRIRANJE PRIJEVOZNIKA</a:t>
            </a:r>
            <a:endParaRPr lang="hr-HR" sz="2400" b="1" dirty="0">
              <a:latin typeface="Arial" panose="020B0604020202020204" pitchFamily="34" charset="0"/>
              <a:cs typeface="Arial" panose="020B0604020202020204" pitchFamily="34" charset="0"/>
            </a:endParaRPr>
          </a:p>
        </p:txBody>
      </p:sp>
      <p:sp>
        <p:nvSpPr>
          <p:cNvPr id="9" name="Pravokutnik 8"/>
          <p:cNvSpPr/>
          <p:nvPr/>
        </p:nvSpPr>
        <p:spPr>
          <a:xfrm>
            <a:off x="-32059" y="1412776"/>
            <a:ext cx="9176059" cy="369332"/>
          </a:xfrm>
          <a:prstGeom prst="rect">
            <a:avLst/>
          </a:prstGeom>
        </p:spPr>
        <p:txBody>
          <a:bodyPr wrap="square">
            <a:spAutoFit/>
          </a:bodyPr>
          <a:lstStyle/>
          <a:p>
            <a:pPr algn="just"/>
            <a:r>
              <a:rPr lang="hr-HR" i="1" dirty="0"/>
              <a:t>Uvodna točka </a:t>
            </a:r>
            <a:r>
              <a:rPr lang="hr-HR" i="1" dirty="0" smtClean="0"/>
              <a:t>13-PROVEDBENA UREDBA KOMISIJE (EU) 2021/1217 OD 26.SRPNJA 2021. GODINE</a:t>
            </a:r>
            <a:endParaRPr lang="hr-HR" i="1" dirty="0"/>
          </a:p>
        </p:txBody>
      </p:sp>
      <p:sp>
        <p:nvSpPr>
          <p:cNvPr id="10" name="Pravokutnik 9"/>
          <p:cNvSpPr/>
          <p:nvPr/>
        </p:nvSpPr>
        <p:spPr>
          <a:xfrm>
            <a:off x="-20923" y="3164681"/>
            <a:ext cx="9176059" cy="3693319"/>
          </a:xfrm>
          <a:prstGeom prst="rect">
            <a:avLst/>
          </a:prstGeom>
        </p:spPr>
        <p:txBody>
          <a:bodyPr wrap="square">
            <a:spAutoFit/>
          </a:bodyPr>
          <a:lstStyle/>
          <a:p>
            <a:pPr algn="just"/>
            <a:r>
              <a:rPr lang="hr-HR" i="1" dirty="0" smtClean="0"/>
              <a:t>Članak 10-PROVEDBENA </a:t>
            </a:r>
            <a:r>
              <a:rPr lang="hr-HR" i="1" dirty="0"/>
              <a:t>UREDBA KOMISIJE (EU) 2021/1217 OD 26.SRPNJA 2021. GODINE</a:t>
            </a:r>
          </a:p>
          <a:p>
            <a:pPr algn="just"/>
            <a:r>
              <a:rPr lang="hr-HR" i="1" dirty="0" smtClean="0"/>
              <a:t>Registracija </a:t>
            </a:r>
            <a:r>
              <a:rPr lang="hr-HR" i="1" dirty="0"/>
              <a:t>za pristup sustavu za </a:t>
            </a:r>
            <a:r>
              <a:rPr lang="hr-HR" i="1" dirty="0" err="1" smtClean="0"/>
              <a:t>autentifikaciju</a:t>
            </a:r>
            <a:endParaRPr lang="hr-HR" i="1" dirty="0" smtClean="0"/>
          </a:p>
          <a:p>
            <a:pPr algn="just"/>
            <a:endParaRPr lang="hr-HR" i="1" dirty="0"/>
          </a:p>
          <a:p>
            <a:pPr algn="just"/>
            <a:r>
              <a:rPr lang="hr-HR" dirty="0" smtClean="0"/>
              <a:t>Prijevoznici koji </a:t>
            </a:r>
            <a:r>
              <a:rPr lang="hr-HR" dirty="0"/>
              <a:t>obavljaju djelatnost prijevoza i prevoze putnike na </a:t>
            </a:r>
            <a:r>
              <a:rPr lang="hr-HR" dirty="0" smtClean="0"/>
              <a:t>državno </a:t>
            </a:r>
            <a:r>
              <a:rPr lang="hr-HR" dirty="0"/>
              <a:t>područje država članica moraju se registrirati kako bi im se odobrio pristup sustavu za </a:t>
            </a:r>
            <a:r>
              <a:rPr lang="hr-HR" dirty="0" err="1"/>
              <a:t>autentifikaciju</a:t>
            </a:r>
            <a:r>
              <a:rPr lang="hr-HR" dirty="0" smtClean="0"/>
              <a:t>. Agencija </a:t>
            </a:r>
            <a:r>
              <a:rPr lang="hr-HR" dirty="0"/>
              <a:t>eu-LISA na javnim internetskim stranicama objavljuje obrazac za registraciju koji se ispunjava na internetu. </a:t>
            </a:r>
            <a:endParaRPr lang="hr-HR" dirty="0" smtClean="0"/>
          </a:p>
          <a:p>
            <a:pPr algn="just"/>
            <a:endParaRPr lang="hr-HR" dirty="0"/>
          </a:p>
          <a:p>
            <a:pPr algn="just"/>
            <a:r>
              <a:rPr lang="hr-HR" dirty="0"/>
              <a:t>Podnošenje obrasca za registraciju moguće je samo ako su sva polja ispravno ispunjena</a:t>
            </a:r>
            <a:r>
              <a:rPr lang="hr-HR" dirty="0" smtClean="0"/>
              <a:t>. Obrazac </a:t>
            </a:r>
            <a:r>
              <a:rPr lang="hr-HR" dirty="0"/>
              <a:t>za registraciju mora sadržavati polja u kojima prijevoznici navode sljedeće informacije:</a:t>
            </a:r>
          </a:p>
          <a:p>
            <a:pPr algn="just"/>
            <a:r>
              <a:rPr lang="hr-HR" dirty="0" smtClean="0"/>
              <a:t>pravni </a:t>
            </a:r>
            <a:r>
              <a:rPr lang="hr-HR" dirty="0"/>
              <a:t>naziv prijevoznika i njegove podatke za kontakt (e-adresa, telefonski broj i poštanska adresa</a:t>
            </a:r>
            <a:r>
              <a:rPr lang="hr-HR" dirty="0" smtClean="0"/>
              <a:t>), podatke </a:t>
            </a:r>
            <a:r>
              <a:rPr lang="hr-HR" dirty="0"/>
              <a:t>za kontakt pravnog zastupnika trgovačkog društva koje podnosi zahtjev za </a:t>
            </a:r>
            <a:r>
              <a:rPr lang="hr-HR" dirty="0" smtClean="0"/>
              <a:t>registraciju i ostalo.</a:t>
            </a:r>
            <a:endParaRPr lang="hr-HR" dirty="0"/>
          </a:p>
        </p:txBody>
      </p:sp>
    </p:spTree>
    <p:extLst>
      <p:ext uri="{BB962C8B-B14F-4D97-AF65-F5344CB8AC3E}">
        <p14:creationId xmlns:p14="http://schemas.microsoft.com/office/powerpoint/2010/main" val="3040049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PROVJERA VALJANOG ODOBRENJA</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582341"/>
            <a:ext cx="8928992" cy="2585323"/>
          </a:xfrm>
          <a:prstGeom prst="rect">
            <a:avLst/>
          </a:prstGeom>
        </p:spPr>
        <p:txBody>
          <a:bodyPr wrap="square">
            <a:spAutoFit/>
          </a:bodyPr>
          <a:lstStyle/>
          <a:p>
            <a:pPr algn="just"/>
            <a:r>
              <a:rPr lang="hr-HR" i="1" dirty="0" smtClean="0"/>
              <a:t>Uvodna točka 33 ETIAS Uredbe</a:t>
            </a:r>
          </a:p>
          <a:p>
            <a:pPr algn="just"/>
            <a:endParaRPr lang="hr-HR" i="1" dirty="0" smtClean="0"/>
          </a:p>
          <a:p>
            <a:pPr algn="just"/>
            <a:r>
              <a:rPr lang="hr-HR" dirty="0" smtClean="0"/>
              <a:t>Zračni i pomorski prijevoznici te međunarodni prijevoznici koji prevoze skupine putnika autobusima kopnenim putem trebali bi imati obvezu prije ukrcaja provjeriti posjeduju li putnici valjano odobrenje putovanja. </a:t>
            </a:r>
          </a:p>
          <a:p>
            <a:pPr algn="just"/>
            <a:endParaRPr lang="hr-HR" dirty="0" smtClean="0"/>
          </a:p>
          <a:p>
            <a:pPr algn="just"/>
            <a:r>
              <a:rPr lang="hr-HR" dirty="0" smtClean="0"/>
              <a:t>Sam dosje u ETIAS-u ne bi trebao biti dostupan prijevoznicima. Prijevoznici bi trebali imati siguran pristup informacijskom sustavu ETIAS-a kako bi im se omogućilo ostvarivanje uvida u taj informacijski sustav uporabom podataka iz putne isprave.</a:t>
            </a:r>
            <a:endParaRPr lang="hr-HR" dirty="0"/>
          </a:p>
        </p:txBody>
      </p:sp>
      <p:sp>
        <p:nvSpPr>
          <p:cNvPr id="4" name="Pravokutnik 3"/>
          <p:cNvSpPr/>
          <p:nvPr/>
        </p:nvSpPr>
        <p:spPr>
          <a:xfrm>
            <a:off x="107504" y="4293096"/>
            <a:ext cx="8928992" cy="1477328"/>
          </a:xfrm>
          <a:prstGeom prst="rect">
            <a:avLst/>
          </a:prstGeom>
        </p:spPr>
        <p:txBody>
          <a:bodyPr wrap="square">
            <a:spAutoFit/>
          </a:bodyPr>
          <a:lstStyle/>
          <a:p>
            <a:pPr algn="just"/>
            <a:r>
              <a:rPr lang="hr-HR" i="1" dirty="0" smtClean="0"/>
              <a:t>Uvodna točka 35 ETIAS Uredbe</a:t>
            </a:r>
          </a:p>
          <a:p>
            <a:pPr algn="just"/>
            <a:endParaRPr lang="hr-HR" dirty="0" smtClean="0"/>
          </a:p>
          <a:p>
            <a:pPr algn="just"/>
            <a:r>
              <a:rPr lang="hr-HR" dirty="0" smtClean="0"/>
              <a:t>S ciljem ograničavanja utjecaja obveza utvrđenih u ovoj Uredbi na međunarodne prijevoznike koji prevoze skupine putnika autobusima kopnenim putem trebalo bi na raspolaganje staviti mobilna rješenja prilagođena korisnicima</a:t>
            </a:r>
            <a:endParaRPr lang="hr-HR" dirty="0"/>
          </a:p>
        </p:txBody>
      </p:sp>
    </p:spTree>
    <p:extLst>
      <p:ext uri="{BB962C8B-B14F-4D97-AF65-F5344CB8AC3E}">
        <p14:creationId xmlns:p14="http://schemas.microsoft.com/office/powerpoint/2010/main" val="1272833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04664"/>
            <a:ext cx="6923112" cy="576064"/>
          </a:xfrm>
        </p:spPr>
        <p:txBody>
          <a:bodyPr/>
          <a:lstStyle/>
          <a:p>
            <a:r>
              <a:rPr lang="es-ES" sz="2400" b="1" dirty="0" smtClean="0">
                <a:latin typeface="Arial" panose="020B0604020202020204" pitchFamily="34" charset="0"/>
                <a:cs typeface="Arial" panose="020B0604020202020204" pitchFamily="34" charset="0"/>
              </a:rPr>
              <a:t>PRISTUP PODACIMA</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79512" y="1772816"/>
            <a:ext cx="8856984" cy="1477328"/>
          </a:xfrm>
          <a:prstGeom prst="rect">
            <a:avLst/>
          </a:prstGeom>
        </p:spPr>
        <p:txBody>
          <a:bodyPr wrap="square">
            <a:spAutoFit/>
          </a:bodyPr>
          <a:lstStyle/>
          <a:p>
            <a:pPr algn="just"/>
            <a:r>
              <a:rPr lang="hr-HR" i="1" dirty="0" smtClean="0"/>
              <a:t>Članak 13. ETIAS Uredbe</a:t>
            </a:r>
          </a:p>
          <a:p>
            <a:pPr algn="just"/>
            <a:endParaRPr lang="hr-HR" i="1" dirty="0" smtClean="0"/>
          </a:p>
          <a:p>
            <a:pPr algn="just"/>
            <a:r>
              <a:rPr lang="hr-HR" i="1" dirty="0" smtClean="0"/>
              <a:t>Pristup podatcima pohranjenim u ETIAS-u</a:t>
            </a:r>
          </a:p>
          <a:p>
            <a:pPr algn="just"/>
            <a:r>
              <a:rPr lang="hr-HR" dirty="0" smtClean="0"/>
              <a:t>Pristup prijevoznika informacijskom sustavu ETIAS-a ograničen je na slanje upita                      informacijskom sustavu ETIAS-a radi dobivanja statusa odobrenja putovanja putnika.</a:t>
            </a:r>
            <a:endParaRPr lang="hr-HR" dirty="0"/>
          </a:p>
        </p:txBody>
      </p:sp>
      <p:sp>
        <p:nvSpPr>
          <p:cNvPr id="4" name="Pravokutnik 3"/>
          <p:cNvSpPr/>
          <p:nvPr/>
        </p:nvSpPr>
        <p:spPr>
          <a:xfrm>
            <a:off x="183890" y="3395901"/>
            <a:ext cx="6764374" cy="923330"/>
          </a:xfrm>
          <a:prstGeom prst="rect">
            <a:avLst/>
          </a:prstGeom>
        </p:spPr>
        <p:txBody>
          <a:bodyPr wrap="square">
            <a:spAutoFit/>
          </a:bodyPr>
          <a:lstStyle/>
          <a:p>
            <a:r>
              <a:rPr lang="hr-HR" i="1" dirty="0" smtClean="0"/>
              <a:t>Članak 45. ETIAS Uredbe</a:t>
            </a:r>
          </a:p>
          <a:p>
            <a:endParaRPr lang="hr-HR" i="1" dirty="0" smtClean="0"/>
          </a:p>
          <a:p>
            <a:r>
              <a:rPr lang="hr-HR" i="1" dirty="0" smtClean="0"/>
              <a:t>Pristup podacima koji ostvaruju prijevoznici radi provjere</a:t>
            </a:r>
            <a:endParaRPr lang="hr-HR" i="1" dirty="0"/>
          </a:p>
        </p:txBody>
      </p:sp>
      <p:sp>
        <p:nvSpPr>
          <p:cNvPr id="5" name="Pravokutnik 4"/>
          <p:cNvSpPr/>
          <p:nvPr/>
        </p:nvSpPr>
        <p:spPr>
          <a:xfrm>
            <a:off x="162605" y="4443178"/>
            <a:ext cx="8856984" cy="1200329"/>
          </a:xfrm>
          <a:prstGeom prst="rect">
            <a:avLst/>
          </a:prstGeom>
        </p:spPr>
        <p:txBody>
          <a:bodyPr wrap="square">
            <a:spAutoFit/>
          </a:bodyPr>
          <a:lstStyle/>
          <a:p>
            <a:pPr algn="just"/>
            <a:r>
              <a:rPr lang="hr-HR" dirty="0" smtClean="0"/>
              <a:t>Zračni prijevoznici, pomorski prijevoznici te međunarodni prijevoznici koji prevoze skupine putnika autobusima kopnenim putem šalju upit informacijskom sustavu ETIAS-a kako bi provjerili imaju li državljani trećih zemalja koji podliježu obvezi posjedovanja odobrenja putovanja valjano odobrenje putovanja</a:t>
            </a:r>
            <a:endParaRPr lang="hr-HR" dirty="0"/>
          </a:p>
        </p:txBody>
      </p:sp>
      <p:sp>
        <p:nvSpPr>
          <p:cNvPr id="6" name="Pravokutnik 5"/>
          <p:cNvSpPr/>
          <p:nvPr/>
        </p:nvSpPr>
        <p:spPr>
          <a:xfrm>
            <a:off x="162605" y="5883930"/>
            <a:ext cx="8856984" cy="646331"/>
          </a:xfrm>
          <a:prstGeom prst="rect">
            <a:avLst/>
          </a:prstGeom>
        </p:spPr>
        <p:txBody>
          <a:bodyPr wrap="square">
            <a:spAutoFit/>
          </a:bodyPr>
          <a:lstStyle/>
          <a:p>
            <a:r>
              <a:rPr lang="hr-HR" b="1" dirty="0" smtClean="0"/>
              <a:t>Odstupajući od navedenog, u slučaju zrakoplovnog tranzita prijevoznik nije dužan provjeriti ima li državljanin treće zemlje valjano odobrenje putovanja.</a:t>
            </a:r>
            <a:endParaRPr lang="hr-HR" b="1" dirty="0"/>
          </a:p>
        </p:txBody>
      </p:sp>
    </p:spTree>
    <p:extLst>
      <p:ext uri="{BB962C8B-B14F-4D97-AF65-F5344CB8AC3E}">
        <p14:creationId xmlns:p14="http://schemas.microsoft.com/office/powerpoint/2010/main" val="1732981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en-US" sz="2400" b="1" dirty="0" smtClean="0"/>
              <a:t>INFORMACIJSKI SUSTAV ETIAS-</a:t>
            </a:r>
            <a:r>
              <a:rPr lang="hr-HR" sz="2400" b="1" dirty="0"/>
              <a:t>a</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556792"/>
            <a:ext cx="8928992" cy="3416320"/>
          </a:xfrm>
          <a:prstGeom prst="rect">
            <a:avLst/>
          </a:prstGeom>
        </p:spPr>
        <p:txBody>
          <a:bodyPr wrap="square">
            <a:spAutoFit/>
          </a:bodyPr>
          <a:lstStyle/>
          <a:p>
            <a:pPr algn="just"/>
            <a:r>
              <a:rPr lang="hr-HR" i="1" dirty="0" smtClean="0"/>
              <a:t>Članak 45. ETIAS Uredbe</a:t>
            </a:r>
          </a:p>
          <a:p>
            <a:pPr algn="just"/>
            <a:endParaRPr lang="hr-HR" i="1" dirty="0" smtClean="0"/>
          </a:p>
          <a:p>
            <a:pPr algn="just"/>
            <a:r>
              <a:rPr lang="hr-HR" dirty="0" smtClean="0"/>
              <a:t>Informacijski sustav ETIAS-a putem portala za prijevoznike prijevoznicima pruža odgovor „OK/NOT OK”, čime se navodi ima li osoba valjano odobrenje putovanja. </a:t>
            </a:r>
          </a:p>
          <a:p>
            <a:pPr algn="just"/>
            <a:endParaRPr lang="hr-HR" dirty="0" smtClean="0"/>
          </a:p>
          <a:p>
            <a:pPr algn="just"/>
            <a:r>
              <a:rPr lang="hr-HR" dirty="0" smtClean="0"/>
              <a:t>Ako je odobrenje putovanja izdano s ograničenom područnom valjanošću u skladu s člankom 44., odgovorom koji pruža središnji sustav ETIAS-a uzimaju se u obzir država članica ili države članice za koje je odobrenje valjano kao i država članica ulaska koju je naveo prijevoznik. </a:t>
            </a:r>
          </a:p>
          <a:p>
            <a:pPr algn="just"/>
            <a:endParaRPr lang="hr-HR" dirty="0" smtClean="0"/>
          </a:p>
          <a:p>
            <a:pPr algn="just"/>
            <a:r>
              <a:rPr lang="hr-HR" dirty="0" smtClean="0"/>
              <a:t>Prijevoznici mogu pohraniti poslane informacije i primljeni odgovor u skladu s primjenjivim pravom. Odgovor „OK/NOT OK” ne može se smatrati odlukom o odobravanju ili odbijanju ulaska u skladu s Uredbom (EU) 2016/399.</a:t>
            </a:r>
            <a:endParaRPr lang="hr-HR" dirty="0"/>
          </a:p>
        </p:txBody>
      </p:sp>
    </p:spTree>
    <p:extLst>
      <p:ext uri="{BB962C8B-B14F-4D97-AF65-F5344CB8AC3E}">
        <p14:creationId xmlns:p14="http://schemas.microsoft.com/office/powerpoint/2010/main" val="965751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PORTAL ZA PRIJEVOZNIKE</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844824"/>
            <a:ext cx="8928992" cy="2031325"/>
          </a:xfrm>
          <a:prstGeom prst="rect">
            <a:avLst/>
          </a:prstGeom>
        </p:spPr>
        <p:txBody>
          <a:bodyPr wrap="square">
            <a:spAutoFit/>
          </a:bodyPr>
          <a:lstStyle/>
          <a:p>
            <a:pPr algn="just"/>
            <a:r>
              <a:rPr lang="hr-HR" i="1" dirty="0" smtClean="0"/>
              <a:t>Članak 45. ETIAS Uredbe</a:t>
            </a:r>
          </a:p>
          <a:p>
            <a:pPr algn="just"/>
            <a:endParaRPr lang="hr-HR" i="1" dirty="0" smtClean="0"/>
          </a:p>
          <a:p>
            <a:pPr algn="just"/>
            <a:r>
              <a:rPr lang="hr-HR" dirty="0" smtClean="0"/>
              <a:t>Portal za prijevoznike upotrebljava zasebnu bazu podataka samo za čitanje koja se dnevno ažurira jednosmjernom ekstrakcijom najmanjeg potrebnog podskupa podataka pohranjenih u ETIAS-u. Agencija eu-LISA odgovorna je za sigur­nost portala za prijevoznike, sigurnost osobnih podataka sadržanih u njemu i proces ekstrakcije osobnih podataka u zasebnu bazu podataka samo za čitanje.</a:t>
            </a:r>
            <a:endParaRPr lang="hr-HR" dirty="0"/>
          </a:p>
        </p:txBody>
      </p:sp>
      <p:sp>
        <p:nvSpPr>
          <p:cNvPr id="4" name="Pravokutnik 3"/>
          <p:cNvSpPr/>
          <p:nvPr/>
        </p:nvSpPr>
        <p:spPr>
          <a:xfrm>
            <a:off x="107504" y="3922682"/>
            <a:ext cx="8689224" cy="923330"/>
          </a:xfrm>
          <a:prstGeom prst="rect">
            <a:avLst/>
          </a:prstGeom>
        </p:spPr>
        <p:txBody>
          <a:bodyPr wrap="square">
            <a:spAutoFit/>
          </a:bodyPr>
          <a:lstStyle/>
          <a:p>
            <a:pPr algn="just"/>
            <a:r>
              <a:rPr lang="hr-HR" dirty="0" smtClean="0"/>
              <a:t>Više navedeni prijevoznici podliježu sankcijama kada prevoze državljane trećih zemalja koji nemaju valjano odobrenje putovanja iako podliježu obvezi posjedovanja odobrenja putovanja.</a:t>
            </a:r>
            <a:endParaRPr lang="hr-HR" dirty="0"/>
          </a:p>
        </p:txBody>
      </p:sp>
      <p:sp>
        <p:nvSpPr>
          <p:cNvPr id="5" name="Pravokutnik 4"/>
          <p:cNvSpPr/>
          <p:nvPr/>
        </p:nvSpPr>
        <p:spPr>
          <a:xfrm>
            <a:off x="107504" y="5013176"/>
            <a:ext cx="8782936" cy="1477328"/>
          </a:xfrm>
          <a:prstGeom prst="rect">
            <a:avLst/>
          </a:prstGeom>
        </p:spPr>
        <p:txBody>
          <a:bodyPr wrap="square">
            <a:spAutoFit/>
          </a:bodyPr>
          <a:lstStyle/>
          <a:p>
            <a:pPr algn="just"/>
            <a:r>
              <a:rPr lang="hr-HR" dirty="0" smtClean="0"/>
              <a:t>Za potrebe primjene sankcija ili za potrebe rješavanja mogućih sporova koji proizlaze iz njegove primjene, agencija eu-LISA vodi evidenciju svih postupaka obrade podataka koje prijevoznici obavljaju u okviru portala za prijevoznike. U toj evidenciji navode se datum i vrijeme svakog postupka, podaci korišteni za postavljanje upita, podaci preneseni putem portala za prijevoznike i ime dotičnog prijevoznika.</a:t>
            </a:r>
            <a:endParaRPr lang="hr-HR" dirty="0"/>
          </a:p>
        </p:txBody>
      </p:sp>
    </p:spTree>
    <p:extLst>
      <p:ext uri="{BB962C8B-B14F-4D97-AF65-F5344CB8AC3E}">
        <p14:creationId xmlns:p14="http://schemas.microsoft.com/office/powerpoint/2010/main" val="2248071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a:spLocks noGrp="1"/>
          </p:cNvSpPr>
          <p:nvPr>
            <p:ph type="title"/>
          </p:nvPr>
        </p:nvSpPr>
        <p:spPr>
          <a:xfrm>
            <a:off x="1547813" y="476250"/>
            <a:ext cx="6923087" cy="576263"/>
          </a:xfrm>
        </p:spPr>
        <p:txBody>
          <a:bodyPr/>
          <a:lstStyle/>
          <a:p>
            <a:r>
              <a:rPr lang="hr-HR" sz="2400" b="1" dirty="0" smtClean="0">
                <a:latin typeface="Arial" panose="020B0604020202020204" pitchFamily="34" charset="0"/>
                <a:cs typeface="Arial" panose="020B0604020202020204" pitchFamily="34" charset="0"/>
              </a:rPr>
              <a:t>PORTAL ZA PRIJEVOZNIKE</a:t>
            </a:r>
            <a:endParaRPr lang="hr-HR" sz="2400" b="1" dirty="0">
              <a:latin typeface="Arial" panose="020B0604020202020204" pitchFamily="34" charset="0"/>
              <a:cs typeface="Arial" panose="020B0604020202020204" pitchFamily="34" charset="0"/>
            </a:endParaRPr>
          </a:p>
        </p:txBody>
      </p:sp>
      <p:sp>
        <p:nvSpPr>
          <p:cNvPr id="4" name="Pravokutnik 3"/>
          <p:cNvSpPr/>
          <p:nvPr/>
        </p:nvSpPr>
        <p:spPr>
          <a:xfrm>
            <a:off x="107504" y="1700808"/>
            <a:ext cx="8856984" cy="1200329"/>
          </a:xfrm>
          <a:prstGeom prst="rect">
            <a:avLst/>
          </a:prstGeom>
        </p:spPr>
        <p:txBody>
          <a:bodyPr wrap="square">
            <a:spAutoFit/>
          </a:bodyPr>
          <a:lstStyle/>
          <a:p>
            <a:pPr algn="just"/>
            <a:r>
              <a:rPr lang="hr-HR" i="1" dirty="0" smtClean="0"/>
              <a:t>Članak 45 ETIAS Uredbe</a:t>
            </a:r>
          </a:p>
          <a:p>
            <a:pPr algn="just"/>
            <a:endParaRPr lang="hr-HR" i="1" dirty="0" smtClean="0"/>
          </a:p>
          <a:p>
            <a:pPr algn="just"/>
            <a:r>
              <a:rPr lang="hr-HR" dirty="0" smtClean="0"/>
              <a:t>Evidencija se čuva tijekom razdoblja od dvije godine. Evidencija mora biti zaštićena odgovarajućim mjerama protiv neovlaštenog pristupa.</a:t>
            </a:r>
            <a:endParaRPr lang="hr-HR" dirty="0"/>
          </a:p>
        </p:txBody>
      </p:sp>
      <p:sp>
        <p:nvSpPr>
          <p:cNvPr id="5" name="Pravokutnik 4"/>
          <p:cNvSpPr/>
          <p:nvPr/>
        </p:nvSpPr>
        <p:spPr>
          <a:xfrm>
            <a:off x="131428" y="3068960"/>
            <a:ext cx="8712968" cy="2585323"/>
          </a:xfrm>
          <a:prstGeom prst="rect">
            <a:avLst/>
          </a:prstGeom>
        </p:spPr>
        <p:txBody>
          <a:bodyPr wrap="square">
            <a:spAutoFit/>
          </a:bodyPr>
          <a:lstStyle/>
          <a:p>
            <a:pPr algn="just"/>
            <a:r>
              <a:rPr lang="hr-HR" dirty="0" smtClean="0"/>
              <a:t>Ako je državljanima trećih zemalja odbijen ulazak, svaki prijevoznik koji ih je doveo do vanjskih granica zračnim, morskim i kopnenim putem dužan je za njih odmah ponovno preuzeti odgovornost. Na zahtjev graničnih tijela prijevoznici su dužni vratiti državljane trećih zemalja u treću zemlju iz koje su prevezeni, u treću zemlju koja je izdala putnu ispravu s kojom su putovali ili u bilo koju treću zemlju za koju su sigurni da će ih prihvatiti.</a:t>
            </a:r>
          </a:p>
          <a:p>
            <a:pPr algn="just"/>
            <a:r>
              <a:rPr lang="hr-HR" dirty="0" smtClean="0"/>
              <a:t> </a:t>
            </a:r>
          </a:p>
          <a:p>
            <a:pPr algn="just"/>
            <a:r>
              <a:rPr lang="hr-HR" b="1" dirty="0" smtClean="0"/>
              <a:t>Za prijevoznike koji prevoze skupine putnika autobusima kopnenim putem tijekom prve tri godine nakon početka rada ETIAS-a provjera nije obvezna, a sankcije se u tom periodu na njih se ne primje­njuju.</a:t>
            </a:r>
            <a:endParaRPr lang="hr-HR" b="1" dirty="0"/>
          </a:p>
        </p:txBody>
      </p:sp>
    </p:spTree>
    <p:extLst>
      <p:ext uri="{BB962C8B-B14F-4D97-AF65-F5344CB8AC3E}">
        <p14:creationId xmlns:p14="http://schemas.microsoft.com/office/powerpoint/2010/main" val="514817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utnik 2"/>
          <p:cNvSpPr/>
          <p:nvPr/>
        </p:nvSpPr>
        <p:spPr>
          <a:xfrm>
            <a:off x="107504" y="2564904"/>
            <a:ext cx="8928992" cy="1631216"/>
          </a:xfrm>
          <a:prstGeom prst="rect">
            <a:avLst/>
          </a:prstGeom>
        </p:spPr>
        <p:txBody>
          <a:bodyPr wrap="square">
            <a:spAutoFit/>
          </a:bodyPr>
          <a:lstStyle/>
          <a:p>
            <a:pPr algn="ctr"/>
            <a:r>
              <a:rPr lang="hr-HR" sz="4400" b="1" dirty="0" smtClean="0">
                <a:latin typeface="Arial" panose="020B0604020202020204" pitchFamily="34" charset="0"/>
                <a:cs typeface="Arial" panose="020B0604020202020204" pitchFamily="34" charset="0"/>
              </a:rPr>
              <a:t>SUSTAV ENTRY/EXIT (ESS)</a:t>
            </a:r>
          </a:p>
          <a:p>
            <a:pPr algn="ctr"/>
            <a:endParaRPr lang="hr-HR" sz="1400" b="1" dirty="0" smtClean="0">
              <a:latin typeface="Arial" panose="020B0604020202020204" pitchFamily="34" charset="0"/>
              <a:cs typeface="Arial" panose="020B0604020202020204" pitchFamily="34" charset="0"/>
            </a:endParaRPr>
          </a:p>
          <a:p>
            <a:pPr algn="ctr"/>
            <a:r>
              <a:rPr lang="hr-HR" sz="1400" b="1" dirty="0" smtClean="0">
                <a:latin typeface="Arial" panose="020B0604020202020204" pitchFamily="34" charset="0"/>
                <a:cs typeface="Arial" panose="020B0604020202020204" pitchFamily="34" charset="0"/>
              </a:rPr>
              <a:t>UREDBA (EU) 2017/2226 EUROPSKOG PARLAMENTA I VIJEĆA OD 30.STUDENOG 2017 GODINE</a:t>
            </a:r>
          </a:p>
          <a:p>
            <a:pPr algn="ctr"/>
            <a:endParaRPr lang="hr-HR" sz="1400" b="1" dirty="0" smtClean="0">
              <a:latin typeface="Arial" panose="020B0604020202020204" pitchFamily="34" charset="0"/>
              <a:cs typeface="Arial" panose="020B0604020202020204" pitchFamily="34" charset="0"/>
            </a:endParaRPr>
          </a:p>
          <a:p>
            <a:pPr algn="ctr"/>
            <a:r>
              <a:rPr lang="hr-HR" sz="1400" b="1" dirty="0" smtClean="0">
                <a:latin typeface="Arial" panose="020B0604020202020204" pitchFamily="34" charset="0"/>
                <a:cs typeface="Arial" panose="020B0604020202020204" pitchFamily="34" charset="0"/>
              </a:rPr>
              <a:t>PROVEDBENA UREDBA KOMISIJE (EU) 2021/1224 OD 27.SRPNJA 2021. GODINE</a:t>
            </a:r>
            <a:endParaRPr lang="en-US" sz="1400" b="1" dirty="0">
              <a:latin typeface="Arial" panose="020B0604020202020204" pitchFamily="34" charset="0"/>
              <a:cs typeface="Arial" panose="020B0604020202020204" pitchFamily="34" charset="0"/>
            </a:endParaRPr>
          </a:p>
        </p:txBody>
      </p:sp>
      <p:sp>
        <p:nvSpPr>
          <p:cNvPr id="4"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RELEVANTNE UREDBE</a:t>
            </a:r>
            <a:endParaRPr lang="hr-H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9697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PROBLEMI S PRISTUPOM</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412776"/>
            <a:ext cx="8856984" cy="3416320"/>
          </a:xfrm>
          <a:prstGeom prst="rect">
            <a:avLst/>
          </a:prstGeom>
        </p:spPr>
        <p:txBody>
          <a:bodyPr wrap="square">
            <a:spAutoFit/>
          </a:bodyPr>
          <a:lstStyle/>
          <a:p>
            <a:pPr algn="just"/>
            <a:r>
              <a:rPr lang="hr-HR" i="1" dirty="0" smtClean="0"/>
              <a:t>Članak 46. ETIAS Uredbe</a:t>
            </a:r>
          </a:p>
          <a:p>
            <a:pPr algn="just"/>
            <a:endParaRPr lang="hr-HR" dirty="0" smtClean="0"/>
          </a:p>
          <a:p>
            <a:pPr algn="just"/>
            <a:r>
              <a:rPr lang="hr-HR" i="1" dirty="0" smtClean="0"/>
              <a:t>Rezervni postupci u slučaju kada prijevoznici zbog tehničkih razloga ne mogu pristupiti podacima </a:t>
            </a:r>
          </a:p>
          <a:p>
            <a:pPr algn="just"/>
            <a:endParaRPr lang="hr-HR" dirty="0" smtClean="0"/>
          </a:p>
          <a:p>
            <a:pPr algn="just"/>
            <a:r>
              <a:rPr lang="hr-HR" dirty="0" smtClean="0"/>
              <a:t>Ako tehnički nije moguće postaviti upit Informacijskom sustavu ETIAS-a zbog kvara bilo kojeg  dijela  ovog Informacijskog sustava, prijevoznici su izuzeti od obveze provjere posjedovanja valjanog odobrenja putovanja. </a:t>
            </a:r>
          </a:p>
          <a:p>
            <a:pPr algn="just"/>
            <a:endParaRPr lang="hr-HR" dirty="0" smtClean="0"/>
          </a:p>
          <a:p>
            <a:pPr algn="just"/>
            <a:r>
              <a:rPr lang="hr-HR" dirty="0" smtClean="0"/>
              <a:t>Ako agencija eu-LISA otkrije takav kvar, središnja jedinica ETIAS-a o tome obavješćuje prijevoznike. Isto tako obavješćuje prijevoznike kada je kvar uklonjen. Ako takav kvar otkriju prijevoznici, o tome mogu obavijestiti središnju jedinicu ETIAS-a.</a:t>
            </a:r>
            <a:endParaRPr lang="hr-HR" dirty="0"/>
          </a:p>
        </p:txBody>
      </p:sp>
    </p:spTree>
    <p:extLst>
      <p:ext uri="{BB962C8B-B14F-4D97-AF65-F5344CB8AC3E}">
        <p14:creationId xmlns:p14="http://schemas.microsoft.com/office/powerpoint/2010/main" val="4137964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04664"/>
            <a:ext cx="6923112" cy="576064"/>
          </a:xfrm>
        </p:spPr>
        <p:txBody>
          <a:bodyPr/>
          <a:lstStyle/>
          <a:p>
            <a:r>
              <a:rPr lang="pt-BR" sz="2400" b="1" dirty="0" smtClean="0">
                <a:latin typeface="Arial" panose="020B0604020202020204" pitchFamily="34" charset="0"/>
                <a:cs typeface="Arial" panose="020B0604020202020204" pitchFamily="34" charset="0"/>
              </a:rPr>
              <a:t>ODGOVORNOSTI AGENCIJE EU-LISA NAKON POČETKA RADA ETIAS-A</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443841"/>
            <a:ext cx="8928992" cy="2308324"/>
          </a:xfrm>
          <a:prstGeom prst="rect">
            <a:avLst/>
          </a:prstGeom>
        </p:spPr>
        <p:txBody>
          <a:bodyPr wrap="square">
            <a:spAutoFit/>
          </a:bodyPr>
          <a:lstStyle/>
          <a:p>
            <a:pPr algn="just"/>
            <a:r>
              <a:rPr lang="hr-HR" i="1" dirty="0" smtClean="0"/>
              <a:t>Članak 74 ETIAS Uredbe</a:t>
            </a:r>
          </a:p>
          <a:p>
            <a:pPr algn="just"/>
            <a:endParaRPr lang="hr-HR" dirty="0" smtClean="0"/>
          </a:p>
          <a:p>
            <a:pPr algn="just"/>
            <a:r>
              <a:rPr lang="hr-HR" dirty="0" smtClean="0"/>
              <a:t>Agencija eu-LISA odgovorna je i za tehničko upravljanje komunikacijskom infrastrukturom između središnjeg sustava ETIAS-a i nacionalnih jedinstvenih sučelja, kao i za javne internetske stranice, aplikaciju za mobilne uređaje, uslugu elektroničke pošte, uslugu sigurnog računa, alat za provjeru za podnositelje zahtjeva, alat za davanje privole za podnositelje zahtjeva, alat za procjenu za ETIAS-ov popis za praćenje, </a:t>
            </a:r>
            <a:r>
              <a:rPr lang="hr-HR" b="1" dirty="0" smtClean="0"/>
              <a:t>portal za prijevoznike</a:t>
            </a:r>
            <a:r>
              <a:rPr lang="hr-HR" dirty="0" smtClean="0"/>
              <a:t>, mrežnu uslugu, softver za obradu zahtjeva i središnji repozitorij podataka, kako je navedeno u članku 6.</a:t>
            </a:r>
            <a:endParaRPr lang="hr-HR" dirty="0"/>
          </a:p>
        </p:txBody>
      </p:sp>
    </p:spTree>
    <p:extLst>
      <p:ext uri="{BB962C8B-B14F-4D97-AF65-F5344CB8AC3E}">
        <p14:creationId xmlns:p14="http://schemas.microsoft.com/office/powerpoint/2010/main" val="162966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04664"/>
            <a:ext cx="6923112" cy="576064"/>
          </a:xfrm>
        </p:spPr>
        <p:txBody>
          <a:bodyPr/>
          <a:lstStyle/>
          <a:p>
            <a:r>
              <a:rPr lang="hr-HR" sz="2400" b="1" dirty="0" smtClean="0">
                <a:latin typeface="Arial" panose="020B0604020202020204" pitchFamily="34" charset="0"/>
                <a:cs typeface="Arial" panose="020B0604020202020204" pitchFamily="34" charset="0"/>
              </a:rPr>
              <a:t>PRIJELAZNO RAZDOBLJE I</a:t>
            </a:r>
            <a:br>
              <a:rPr lang="hr-HR" sz="2400" b="1" dirty="0" smtClean="0">
                <a:latin typeface="Arial" panose="020B0604020202020204" pitchFamily="34" charset="0"/>
                <a:cs typeface="Arial" panose="020B0604020202020204" pitchFamily="34" charset="0"/>
              </a:rPr>
            </a:br>
            <a:r>
              <a:rPr lang="hr-HR" sz="2400" b="1" dirty="0" smtClean="0">
                <a:latin typeface="Arial" panose="020B0604020202020204" pitchFamily="34" charset="0"/>
                <a:cs typeface="Arial" panose="020B0604020202020204" pitchFamily="34" charset="0"/>
              </a:rPr>
              <a:t> PRIJELAZNE MJERE</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0" y="1556792"/>
            <a:ext cx="8856984" cy="3970318"/>
          </a:xfrm>
          <a:prstGeom prst="rect">
            <a:avLst/>
          </a:prstGeom>
        </p:spPr>
        <p:txBody>
          <a:bodyPr wrap="square">
            <a:spAutoFit/>
          </a:bodyPr>
          <a:lstStyle/>
          <a:p>
            <a:pPr algn="just"/>
            <a:r>
              <a:rPr lang="hr-HR" i="1" dirty="0" smtClean="0"/>
              <a:t>Članak 83. ETIAS Uredbe</a:t>
            </a:r>
          </a:p>
          <a:p>
            <a:pPr algn="just"/>
            <a:endParaRPr lang="hr-HR" dirty="0" smtClean="0"/>
          </a:p>
          <a:p>
            <a:pPr algn="just"/>
            <a:r>
              <a:rPr lang="hr-HR" dirty="0" smtClean="0"/>
              <a:t>Tijekom razdoblja od šest mjeseci od datuma početka rada ETIAS-a uporaba ETIAS-a nije obvezna i ne primjenjuje se obveza posjedovanja valjanog odobrenja putovanja. Komisija može donijeti delegirani akt kako bi to razdoblje produljila za najviše dodatnih šest mjeseci, pri čemu se takvo produljenje može ponoviti jedanput.</a:t>
            </a:r>
          </a:p>
          <a:p>
            <a:pPr algn="just"/>
            <a:endParaRPr lang="hr-HR" dirty="0" smtClean="0"/>
          </a:p>
          <a:p>
            <a:pPr algn="just"/>
            <a:r>
              <a:rPr lang="hr-HR" dirty="0" smtClean="0"/>
              <a:t>Tijekom gore navedenog razdoblja države članice obavješćuju državljane trećih zemalja koji podliježu obvezi posjedo­vanja odobrenja putovanja i koji prelaze vanjske granice o obvezi posjedovanja valjanog odobrenja putovanja nakon isteka šestomjesečnog razdoblja. </a:t>
            </a:r>
          </a:p>
          <a:p>
            <a:pPr algn="just"/>
            <a:endParaRPr lang="hr-HR" dirty="0" smtClean="0"/>
          </a:p>
          <a:p>
            <a:pPr algn="just"/>
            <a:r>
              <a:rPr lang="hr-HR" dirty="0" smtClean="0"/>
              <a:t>U tu svrhu države članice toj kategoriji putnika dijele zajedničku brošuru. Brošura mora biti dostupna i u konzulatima država članica u zemljama čiji su državljani obuhvaćeni područjem primjene ove Uredbe.</a:t>
            </a:r>
            <a:endParaRPr lang="hr-HR" dirty="0"/>
          </a:p>
        </p:txBody>
      </p:sp>
    </p:spTree>
    <p:extLst>
      <p:ext uri="{BB962C8B-B14F-4D97-AF65-F5344CB8AC3E}">
        <p14:creationId xmlns:p14="http://schemas.microsoft.com/office/powerpoint/2010/main" val="947904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utnik 2"/>
          <p:cNvSpPr/>
          <p:nvPr/>
        </p:nvSpPr>
        <p:spPr>
          <a:xfrm>
            <a:off x="179512" y="1700808"/>
            <a:ext cx="8784976" cy="2585323"/>
          </a:xfrm>
          <a:prstGeom prst="rect">
            <a:avLst/>
          </a:prstGeom>
        </p:spPr>
        <p:txBody>
          <a:bodyPr wrap="square">
            <a:spAutoFit/>
          </a:bodyPr>
          <a:lstStyle/>
          <a:p>
            <a:pPr algn="just"/>
            <a:r>
              <a:rPr lang="hr-HR" i="1" dirty="0" smtClean="0"/>
              <a:t>Članak 83. ETIAS Uredbe</a:t>
            </a:r>
          </a:p>
          <a:p>
            <a:pPr algn="just"/>
            <a:endParaRPr lang="hr-HR" dirty="0" smtClean="0"/>
          </a:p>
          <a:p>
            <a:pPr algn="just"/>
            <a:r>
              <a:rPr lang="hr-HR" dirty="0" smtClean="0"/>
              <a:t>Razdoblje odgode od šest mjeseci primjenjuje se nakon isteka razdoblja prvih 6 mjeseci. Tijekom razdoblja odgode primjenjuje se obveza posjedovanja valjanog odobrenja putovanja. Tijekom razdoblja odgode granična tijela iznimno dopuštaju državljanima trećih zemalja koji podliježu obvezi posjedovanja odobrenja putovanja, a koji to odobrenje ne posjeduju, da prijeđu vanjske granice ako ispunjavaju sve ostale uvjete iz članka 6. stavka 1. Uredbe (EU) 2016/399  pod  uvjetom  da  vanjske  granice  država  članica prelaze prvi put nakon isteka razdoblja prvih 6 mjeseci. </a:t>
            </a:r>
            <a:endParaRPr lang="hr-HR" dirty="0"/>
          </a:p>
        </p:txBody>
      </p:sp>
      <p:sp>
        <p:nvSpPr>
          <p:cNvPr id="4" name="Naslov 1"/>
          <p:cNvSpPr>
            <a:spLocks noGrp="1"/>
          </p:cNvSpPr>
          <p:nvPr>
            <p:ph type="title"/>
          </p:nvPr>
        </p:nvSpPr>
        <p:spPr>
          <a:xfrm>
            <a:off x="1547664" y="404664"/>
            <a:ext cx="6923087" cy="576263"/>
          </a:xfrm>
        </p:spPr>
        <p:txBody>
          <a:bodyPr/>
          <a:lstStyle/>
          <a:p>
            <a:r>
              <a:rPr lang="hr-HR" sz="2400" b="1" dirty="0" smtClean="0">
                <a:latin typeface="Arial" panose="020B0604020202020204" pitchFamily="34" charset="0"/>
                <a:cs typeface="Arial" panose="020B0604020202020204" pitchFamily="34" charset="0"/>
              </a:rPr>
              <a:t>PRIJELAZNO RAZDOBLJE I</a:t>
            </a:r>
            <a:br>
              <a:rPr lang="hr-HR" sz="2400" b="1" dirty="0" smtClean="0">
                <a:latin typeface="Arial" panose="020B0604020202020204" pitchFamily="34" charset="0"/>
                <a:cs typeface="Arial" panose="020B0604020202020204" pitchFamily="34" charset="0"/>
              </a:rPr>
            </a:br>
            <a:r>
              <a:rPr lang="hr-HR" sz="2400" b="1" dirty="0" smtClean="0">
                <a:latin typeface="Arial" panose="020B0604020202020204" pitchFamily="34" charset="0"/>
                <a:cs typeface="Arial" panose="020B0604020202020204" pitchFamily="34" charset="0"/>
              </a:rPr>
              <a:t> PRIJELAZNE MJERE</a:t>
            </a:r>
            <a:endParaRPr lang="hr-HR" sz="2400" b="1" dirty="0">
              <a:latin typeface="Arial" panose="020B0604020202020204" pitchFamily="34" charset="0"/>
              <a:cs typeface="Arial" panose="020B0604020202020204" pitchFamily="34" charset="0"/>
            </a:endParaRPr>
          </a:p>
        </p:txBody>
      </p:sp>
      <p:sp>
        <p:nvSpPr>
          <p:cNvPr id="5" name="Pravokutnik 4"/>
          <p:cNvSpPr/>
          <p:nvPr/>
        </p:nvSpPr>
        <p:spPr>
          <a:xfrm>
            <a:off x="163445" y="4365104"/>
            <a:ext cx="8640960" cy="1477328"/>
          </a:xfrm>
          <a:prstGeom prst="rect">
            <a:avLst/>
          </a:prstGeom>
        </p:spPr>
        <p:txBody>
          <a:bodyPr wrap="square">
            <a:spAutoFit/>
          </a:bodyPr>
          <a:lstStyle/>
          <a:p>
            <a:pPr algn="just"/>
            <a:r>
              <a:rPr lang="hr-HR" dirty="0" smtClean="0"/>
              <a:t>Tijekom </a:t>
            </a:r>
            <a:r>
              <a:rPr lang="hr-HR" b="1" dirty="0" smtClean="0"/>
              <a:t>prijelaznog</a:t>
            </a:r>
            <a:r>
              <a:rPr lang="hr-HR" dirty="0" smtClean="0"/>
              <a:t> </a:t>
            </a:r>
            <a:r>
              <a:rPr lang="hr-HR" dirty="0" smtClean="0"/>
              <a:t>razdoblja </a:t>
            </a:r>
            <a:r>
              <a:rPr lang="hr-HR" dirty="0" smtClean="0"/>
              <a:t>informacijski sustav ETIAS-a odgovara na upite prijevoznika pružajući prijevoznicima odgovor „OK”. Tijekom </a:t>
            </a:r>
            <a:r>
              <a:rPr lang="hr-HR" b="1" dirty="0" smtClean="0"/>
              <a:t>razdoblja odgode </a:t>
            </a:r>
            <a:r>
              <a:rPr lang="hr-HR" dirty="0" smtClean="0"/>
              <a:t>(period drugih 6 mjeseci) odgovorom koji informacijski sustav ETIAS-a šalje na upite prijevoznika u obzir se uzima prelazi li državljanin treće zemlje vanjske granice država članica prvi put nakon isteka razdoblja prvih 6 mjeseci.</a:t>
            </a:r>
            <a:endParaRPr lang="hr-HR" dirty="0"/>
          </a:p>
        </p:txBody>
      </p:sp>
    </p:spTree>
    <p:extLst>
      <p:ext uri="{BB962C8B-B14F-4D97-AF65-F5344CB8AC3E}">
        <p14:creationId xmlns:p14="http://schemas.microsoft.com/office/powerpoint/2010/main" val="2255822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6"/>
          <p:cNvSpPr>
            <a:spLocks noChangeArrowheads="1"/>
          </p:cNvSpPr>
          <p:nvPr/>
        </p:nvSpPr>
        <p:spPr bwMode="auto">
          <a:xfrm>
            <a:off x="323528" y="3212976"/>
            <a:ext cx="87804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lIns="0" tIns="0" rIns="0" bIns="0">
            <a:spAutoFit/>
          </a:bodyPr>
          <a:lstStyle/>
          <a:p>
            <a:pPr algn="ctr">
              <a:tabLst>
                <a:tab pos="0" algn="l"/>
              </a:tabLst>
              <a:defRPr/>
            </a:pPr>
            <a:r>
              <a:rPr lang="hr-HR" sz="3200" b="1" dirty="0" smtClean="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HVALA NA POZORNOSTI</a:t>
            </a:r>
            <a:endParaRPr lang="en-GB" sz="32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0632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04664"/>
            <a:ext cx="6923112" cy="576064"/>
          </a:xfrm>
        </p:spPr>
        <p:txBody>
          <a:bodyPr/>
          <a:lstStyle/>
          <a:p>
            <a:r>
              <a:rPr lang="en-US" sz="2400" b="1" dirty="0" smtClean="0"/>
              <a:t>REGISTRACIJA ZA PRISTUP SUSTAVU ZA AUTENTIFIKACIJU</a:t>
            </a:r>
            <a:br>
              <a:rPr lang="en-US" sz="2400" b="1" dirty="0" smtClean="0"/>
            </a:b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2132856"/>
            <a:ext cx="8856984" cy="2308324"/>
          </a:xfrm>
          <a:prstGeom prst="rect">
            <a:avLst/>
          </a:prstGeom>
        </p:spPr>
        <p:txBody>
          <a:bodyPr wrap="square">
            <a:spAutoFit/>
          </a:bodyPr>
          <a:lstStyle/>
          <a:p>
            <a:pPr algn="just"/>
            <a:r>
              <a:rPr lang="hr-HR" dirty="0" smtClean="0"/>
              <a:t>1. Prijevoznici iz članka 13. stavka 3. Uredbe (EU) 2017/2226 (EES) koji obavljaju djelatnost prijevoza i prevoze putnike na državno područje država članica moraju se registrirati kako bi im se odobrio pristup sustavu za </a:t>
            </a:r>
            <a:r>
              <a:rPr lang="hr-HR" dirty="0" err="1" smtClean="0"/>
              <a:t>autentifikaciju</a:t>
            </a:r>
            <a:r>
              <a:rPr lang="hr-HR" dirty="0" smtClean="0"/>
              <a:t>.</a:t>
            </a:r>
          </a:p>
          <a:p>
            <a:pPr algn="just"/>
            <a:endParaRPr lang="hr-HR" dirty="0" smtClean="0"/>
          </a:p>
          <a:p>
            <a:pPr algn="just"/>
            <a:r>
              <a:rPr lang="hr-HR" dirty="0" smtClean="0"/>
              <a:t>2. Agencija eu-LISA na javnim internetskim stranicama objavljuje obrazac za registraciju koji se ispunjava na internetu. Podnošenje obrasca za registraciju moguće je samo ako su sva polja ispravno ispunjena.</a:t>
            </a:r>
          </a:p>
          <a:p>
            <a:pPr algn="just"/>
            <a:endParaRPr lang="hr-HR" dirty="0" smtClean="0"/>
          </a:p>
        </p:txBody>
      </p:sp>
      <p:sp>
        <p:nvSpPr>
          <p:cNvPr id="4" name="Pravokutnik 3"/>
          <p:cNvSpPr/>
          <p:nvPr/>
        </p:nvSpPr>
        <p:spPr>
          <a:xfrm>
            <a:off x="107504" y="1628800"/>
            <a:ext cx="8208912" cy="369332"/>
          </a:xfrm>
          <a:prstGeom prst="rect">
            <a:avLst/>
          </a:prstGeom>
        </p:spPr>
        <p:txBody>
          <a:bodyPr wrap="square">
            <a:spAutoFit/>
          </a:bodyPr>
          <a:lstStyle/>
          <a:p>
            <a:r>
              <a:rPr lang="hr-HR" i="1" dirty="0" smtClean="0"/>
              <a:t>Članak 10 - PROVEDBENA UREDBA KOMISIJE (EU) 2021/1224 </a:t>
            </a:r>
            <a:r>
              <a:rPr lang="hr-HR" i="1" dirty="0" err="1" smtClean="0"/>
              <a:t>оd</a:t>
            </a:r>
            <a:r>
              <a:rPr lang="hr-HR" i="1" dirty="0" smtClean="0"/>
              <a:t> 27. srpnja 2021. </a:t>
            </a:r>
            <a:endParaRPr lang="hr-HR" i="1" dirty="0"/>
          </a:p>
        </p:txBody>
      </p:sp>
    </p:spTree>
    <p:extLst>
      <p:ext uri="{BB962C8B-B14F-4D97-AF65-F5344CB8AC3E}">
        <p14:creationId xmlns:p14="http://schemas.microsoft.com/office/powerpoint/2010/main" val="2539589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04664"/>
            <a:ext cx="6923112" cy="576064"/>
          </a:xfrm>
        </p:spPr>
        <p:txBody>
          <a:bodyPr/>
          <a:lstStyle/>
          <a:p>
            <a:r>
              <a:rPr lang="en-US" sz="2400" b="1" dirty="0" smtClean="0"/>
              <a:t>REGISTRACIJA ZA PRISTUP SUSTAVU ZA AUTENTIFIKACIJU</a:t>
            </a:r>
            <a:br>
              <a:rPr lang="en-US" sz="2400" b="1" dirty="0" smtClean="0"/>
            </a:b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854116"/>
            <a:ext cx="8856984" cy="4801314"/>
          </a:xfrm>
          <a:prstGeom prst="rect">
            <a:avLst/>
          </a:prstGeom>
        </p:spPr>
        <p:txBody>
          <a:bodyPr wrap="square">
            <a:spAutoFit/>
          </a:bodyPr>
          <a:lstStyle/>
          <a:p>
            <a:pPr algn="just"/>
            <a:r>
              <a:rPr lang="hr-HR" dirty="0" smtClean="0"/>
              <a:t>3. Obrazac za registraciju mora sadržavati polja u kojima prijevoznici navode sljedeće informacije:</a:t>
            </a:r>
          </a:p>
          <a:p>
            <a:pPr algn="just"/>
            <a:endParaRPr lang="hr-HR" dirty="0" smtClean="0"/>
          </a:p>
          <a:p>
            <a:pPr marL="342900" indent="-342900" algn="just">
              <a:buAutoNum type="alphaLcParenBoth"/>
            </a:pPr>
            <a:r>
              <a:rPr lang="hr-HR" dirty="0" smtClean="0"/>
              <a:t>pravni naziv prijevoznika i njegove podatke za kontakt (e-adresa, telefonski broj i poštanska adresa); </a:t>
            </a:r>
          </a:p>
          <a:p>
            <a:pPr algn="just"/>
            <a:endParaRPr lang="hr-HR" dirty="0" smtClean="0"/>
          </a:p>
          <a:p>
            <a:pPr marL="342900" indent="-342900" algn="just">
              <a:buAutoNum type="alphaLcParenBoth"/>
            </a:pPr>
            <a:r>
              <a:rPr lang="hr-HR" dirty="0" smtClean="0"/>
              <a:t>podatke za kontakt pravnog zastupnika trgovačkog društva koje podnosi zahtjev za registraciju i rezervne kontaktne točke (imena, telefonski brojevi, e-adrese i poštanske adrese) te aktivnu e-adresu i druga sredstva komunikacije kojima se prijevoznik namjerava koristiti </a:t>
            </a:r>
          </a:p>
          <a:p>
            <a:pPr algn="just"/>
            <a:endParaRPr lang="hr-HR" dirty="0" smtClean="0"/>
          </a:p>
          <a:p>
            <a:pPr marL="361950" indent="-361950" algn="just"/>
            <a:r>
              <a:rPr lang="hr-HR" dirty="0" smtClean="0"/>
              <a:t>(c) državu članicu ili  treću  zemlju koja je  izdala  službenu potvrdu o registraciji  trgovačkog društva ako je dostupan; </a:t>
            </a:r>
          </a:p>
          <a:p>
            <a:pPr algn="just"/>
            <a:endParaRPr lang="hr-HR" dirty="0" smtClean="0"/>
          </a:p>
          <a:p>
            <a:pPr marL="361950" indent="-361950" algn="just"/>
            <a:r>
              <a:rPr lang="hr-HR" dirty="0" smtClean="0"/>
              <a:t>(d) ako je prijevoznik priložio službenu potvrdu o registraciji trgovačkog društva koju je izdala treća zemlja, države članice u kojima prijevoznik obavlja ili namjerava obavljati djelatnost prijevoza u sljedećoj godini.</a:t>
            </a:r>
            <a:endParaRPr lang="hr-HR" dirty="0"/>
          </a:p>
        </p:txBody>
      </p:sp>
      <p:sp>
        <p:nvSpPr>
          <p:cNvPr id="4" name="Pravokutnik 3"/>
          <p:cNvSpPr/>
          <p:nvPr/>
        </p:nvSpPr>
        <p:spPr>
          <a:xfrm>
            <a:off x="94375" y="1412776"/>
            <a:ext cx="8208912" cy="369332"/>
          </a:xfrm>
          <a:prstGeom prst="rect">
            <a:avLst/>
          </a:prstGeom>
        </p:spPr>
        <p:txBody>
          <a:bodyPr wrap="square">
            <a:spAutoFit/>
          </a:bodyPr>
          <a:lstStyle/>
          <a:p>
            <a:r>
              <a:rPr lang="hr-HR" i="1" dirty="0" smtClean="0"/>
              <a:t>Članak 10 - PROVEDBENA UREDBA KOMISIJE (EU) 2021/1224 </a:t>
            </a:r>
            <a:r>
              <a:rPr lang="hr-HR" i="1" dirty="0" err="1" smtClean="0"/>
              <a:t>оd</a:t>
            </a:r>
            <a:r>
              <a:rPr lang="hr-HR" i="1" dirty="0" smtClean="0"/>
              <a:t> 27. srpnja 2021. </a:t>
            </a:r>
            <a:endParaRPr lang="hr-HR" i="1" dirty="0"/>
          </a:p>
        </p:txBody>
      </p:sp>
    </p:spTree>
    <p:extLst>
      <p:ext uri="{BB962C8B-B14F-4D97-AF65-F5344CB8AC3E}">
        <p14:creationId xmlns:p14="http://schemas.microsoft.com/office/powerpoint/2010/main" val="2240741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a:spLocks noGrp="1"/>
          </p:cNvSpPr>
          <p:nvPr>
            <p:ph type="title"/>
          </p:nvPr>
        </p:nvSpPr>
        <p:spPr>
          <a:xfrm>
            <a:off x="1547664" y="404664"/>
            <a:ext cx="6923087" cy="576263"/>
          </a:xfrm>
        </p:spPr>
        <p:txBody>
          <a:bodyPr/>
          <a:lstStyle/>
          <a:p>
            <a:r>
              <a:rPr lang="en-US" sz="2400" b="1" dirty="0" smtClean="0"/>
              <a:t>REGISTRACIJA ZA PRISTUP SUSTAVU ZA AUTENTIFIKACIJU</a:t>
            </a:r>
            <a:br>
              <a:rPr lang="en-US" sz="2400" b="1" dirty="0" smtClean="0"/>
            </a:br>
            <a:endParaRPr lang="hr-HR" sz="2400" b="1" dirty="0">
              <a:latin typeface="Arial" panose="020B0604020202020204" pitchFamily="34" charset="0"/>
              <a:cs typeface="Arial" panose="020B0604020202020204" pitchFamily="34" charset="0"/>
            </a:endParaRPr>
          </a:p>
        </p:txBody>
      </p:sp>
      <p:sp>
        <p:nvSpPr>
          <p:cNvPr id="4" name="Pravokutnik 3"/>
          <p:cNvSpPr/>
          <p:nvPr/>
        </p:nvSpPr>
        <p:spPr>
          <a:xfrm>
            <a:off x="107504" y="2132856"/>
            <a:ext cx="8856984" cy="2585323"/>
          </a:xfrm>
          <a:prstGeom prst="rect">
            <a:avLst/>
          </a:prstGeom>
        </p:spPr>
        <p:txBody>
          <a:bodyPr wrap="square">
            <a:spAutoFit/>
          </a:bodyPr>
          <a:lstStyle/>
          <a:p>
            <a:pPr algn="just"/>
            <a:r>
              <a:rPr lang="hr-HR" dirty="0" smtClean="0"/>
              <a:t>U obrascu za registraciju prijevoznici moraju potvrditi:</a:t>
            </a:r>
          </a:p>
          <a:p>
            <a:pPr algn="just"/>
            <a:endParaRPr lang="hr-HR" dirty="0" smtClean="0"/>
          </a:p>
          <a:p>
            <a:pPr marL="342900" indent="-342900" algn="just">
              <a:buAutoNum type="alphaLcParenBoth"/>
            </a:pPr>
            <a:r>
              <a:rPr lang="hr-HR" dirty="0" smtClean="0"/>
              <a:t>da obavljaju djelatnost prijevoza i prevoze putnike na državno područje država članica ili da to namjeravaju činiti u sljedećih šest mjeseci;</a:t>
            </a:r>
          </a:p>
          <a:p>
            <a:pPr marL="342900" indent="-342900" algn="just">
              <a:buAutoNum type="alphaLcParenBoth"/>
            </a:pPr>
            <a:endParaRPr lang="hr-HR" dirty="0" smtClean="0"/>
          </a:p>
          <a:p>
            <a:pPr marL="271463" indent="-271463" algn="just"/>
            <a:r>
              <a:rPr lang="hr-HR" dirty="0" smtClean="0"/>
              <a:t>(b) da će pristupati sučelju za prijevoznike i upotrebljavati ga u skladu s minimalnim  sigurnosnim zahtjevima utvrđenima u obrascu za registraciju;</a:t>
            </a:r>
          </a:p>
          <a:p>
            <a:pPr algn="just"/>
            <a:endParaRPr lang="hr-HR" dirty="0" smtClean="0"/>
          </a:p>
          <a:p>
            <a:pPr algn="just"/>
            <a:r>
              <a:rPr lang="hr-HR" dirty="0" smtClean="0"/>
              <a:t>(c) da će samo propisno ovlašteno osoblje imati pristup sučelju za prijevoznike.</a:t>
            </a:r>
            <a:endParaRPr lang="hr-HR" dirty="0"/>
          </a:p>
        </p:txBody>
      </p:sp>
      <p:sp>
        <p:nvSpPr>
          <p:cNvPr id="5" name="Pravokutnik 4"/>
          <p:cNvSpPr/>
          <p:nvPr/>
        </p:nvSpPr>
        <p:spPr>
          <a:xfrm>
            <a:off x="94375" y="1412776"/>
            <a:ext cx="8208912" cy="369332"/>
          </a:xfrm>
          <a:prstGeom prst="rect">
            <a:avLst/>
          </a:prstGeom>
        </p:spPr>
        <p:txBody>
          <a:bodyPr wrap="square">
            <a:spAutoFit/>
          </a:bodyPr>
          <a:lstStyle/>
          <a:p>
            <a:r>
              <a:rPr lang="hr-HR" i="1" dirty="0" smtClean="0"/>
              <a:t>Članak 10 - PROVEDBENA UREDBA KOMISIJE (EU) 2021/1224 </a:t>
            </a:r>
            <a:r>
              <a:rPr lang="hr-HR" i="1" dirty="0" err="1" smtClean="0"/>
              <a:t>оd</a:t>
            </a:r>
            <a:r>
              <a:rPr lang="hr-HR" i="1" dirty="0" smtClean="0"/>
              <a:t> 27. srpnja 2021. </a:t>
            </a:r>
            <a:endParaRPr lang="hr-HR" i="1" dirty="0"/>
          </a:p>
        </p:txBody>
      </p:sp>
      <p:sp>
        <p:nvSpPr>
          <p:cNvPr id="6" name="Pravokutnik 5"/>
          <p:cNvSpPr/>
          <p:nvPr/>
        </p:nvSpPr>
        <p:spPr>
          <a:xfrm>
            <a:off x="179512" y="4941168"/>
            <a:ext cx="8784976" cy="923330"/>
          </a:xfrm>
          <a:prstGeom prst="rect">
            <a:avLst/>
          </a:prstGeom>
        </p:spPr>
        <p:txBody>
          <a:bodyPr wrap="square">
            <a:spAutoFit/>
          </a:bodyPr>
          <a:lstStyle/>
          <a:p>
            <a:pPr algn="just"/>
            <a:r>
              <a:rPr lang="hr-HR" dirty="0" smtClean="0"/>
              <a:t>Ako je obrazac za registraciju ispravno podnesen, agencija eu-LISA registrira prijevoznika i o tome ga obavješćuje.  Ako obrazac za registraciju  nije ispravno podnesen, agencija  eu-LISA odbija  registraciju  i  obavješćuje prijevoznika  o razlozima za odbijanje.</a:t>
            </a:r>
            <a:endParaRPr lang="hr-HR" dirty="0"/>
          </a:p>
        </p:txBody>
      </p:sp>
    </p:spTree>
    <p:extLst>
      <p:ext uri="{BB962C8B-B14F-4D97-AF65-F5344CB8AC3E}">
        <p14:creationId xmlns:p14="http://schemas.microsoft.com/office/powerpoint/2010/main" val="3863012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MREŽNA USLUGA</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772816"/>
            <a:ext cx="8856984" cy="1477328"/>
          </a:xfrm>
          <a:prstGeom prst="rect">
            <a:avLst/>
          </a:prstGeom>
        </p:spPr>
        <p:txBody>
          <a:bodyPr wrap="square">
            <a:spAutoFit/>
          </a:bodyPr>
          <a:lstStyle/>
          <a:p>
            <a:pPr algn="just"/>
            <a:r>
              <a:rPr lang="hr-HR" i="1" dirty="0" smtClean="0"/>
              <a:t>Uvodna točka 16 EES Uredbe</a:t>
            </a:r>
          </a:p>
          <a:p>
            <a:pPr algn="just"/>
            <a:endParaRPr lang="hr-HR" dirty="0" smtClean="0"/>
          </a:p>
          <a:p>
            <a:pPr algn="just"/>
            <a:r>
              <a:rPr lang="hr-HR" dirty="0" smtClean="0"/>
              <a:t>Mrežna usluga trebala bi omogućiti prijevoznicima da provjere jesu li državljani trećih zemalja koji su nositelji </a:t>
            </a:r>
            <a:r>
              <a:rPr lang="hr-HR" dirty="0" err="1" smtClean="0"/>
              <a:t>schengenske</a:t>
            </a:r>
            <a:r>
              <a:rPr lang="hr-HR" dirty="0" smtClean="0"/>
              <a:t> vize za kratkotrajni boravak izdane za jedan ulazak ili za dva ulaska već iskoristili broj ulazaka odobrenih tom vizom. </a:t>
            </a:r>
            <a:endParaRPr lang="hr-HR" dirty="0"/>
          </a:p>
        </p:txBody>
      </p:sp>
      <p:sp>
        <p:nvSpPr>
          <p:cNvPr id="4" name="Pravokutnik 3"/>
          <p:cNvSpPr/>
          <p:nvPr/>
        </p:nvSpPr>
        <p:spPr>
          <a:xfrm>
            <a:off x="107504" y="3429000"/>
            <a:ext cx="8640960" cy="3139321"/>
          </a:xfrm>
          <a:prstGeom prst="rect">
            <a:avLst/>
          </a:prstGeom>
        </p:spPr>
        <p:txBody>
          <a:bodyPr wrap="square">
            <a:spAutoFit/>
          </a:bodyPr>
          <a:lstStyle/>
          <a:p>
            <a:pPr algn="just"/>
            <a:r>
              <a:rPr lang="hr-HR" dirty="0" smtClean="0"/>
              <a:t>Kako bi ispunili svoju obvezu na temelju članka 26. stavka 1. točke (b) Konvencije o provedbi </a:t>
            </a:r>
            <a:r>
              <a:rPr lang="hr-HR" dirty="0" err="1" smtClean="0"/>
              <a:t>Schengenskog</a:t>
            </a:r>
            <a:r>
              <a:rPr lang="hr-HR" dirty="0" smtClean="0"/>
              <a:t> sporazuma, prijevoznici upotrebljavaju mrežnu uslugu kako bi provjerili jesu li državljani trećih zemalja koji su nositelji vize za kratkotrajni boravak izdane za jedan ulazak ili za dva ulaska već iskoristili broj ulazaka dopuštenih njihovom vizom. </a:t>
            </a:r>
          </a:p>
          <a:p>
            <a:pPr algn="just"/>
            <a:endParaRPr lang="hr-HR" dirty="0" smtClean="0"/>
          </a:p>
          <a:p>
            <a:pPr algn="just"/>
            <a:r>
              <a:rPr lang="hr-HR" dirty="0" smtClean="0"/>
              <a:t>Prijevoznici pružaju podatke navedene u članku 16. stavku 1. točkama (a), (b) i (c) EES Uredbe. Na temelju toga prijevoznici putem mrežne usluge dobivaju odgovor OK/NOT OK. Prijevoznici mogu pohraniti poslane informacije i primljeni odgovor u skladu s primjenjivim pravom. Prijevoznici uspostavljaju program </a:t>
            </a:r>
            <a:r>
              <a:rPr lang="hr-HR" dirty="0" err="1" smtClean="0"/>
              <a:t>autentikacije</a:t>
            </a:r>
            <a:r>
              <a:rPr lang="hr-HR" dirty="0" smtClean="0"/>
              <a:t> kako bi osigurali da samo </a:t>
            </a:r>
            <a:r>
              <a:rPr lang="hr-HR" dirty="0" smtClean="0"/>
              <a:t>ovlašteno </a:t>
            </a:r>
            <a:r>
              <a:rPr lang="hr-HR" dirty="0" smtClean="0"/>
              <a:t>osoblje može pristupiti mrežnoj usluzi. Odgovor OK/NOT OK ne može se smatrati odlukom o odobra­vanju ili odbijanju ulaska u skladu s Uredbom (EU) 2016/399.</a:t>
            </a:r>
            <a:endParaRPr lang="hr-HR" dirty="0"/>
          </a:p>
        </p:txBody>
      </p:sp>
    </p:spTree>
    <p:extLst>
      <p:ext uri="{BB962C8B-B14F-4D97-AF65-F5344CB8AC3E}">
        <p14:creationId xmlns:p14="http://schemas.microsoft.com/office/powerpoint/2010/main" val="899199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DEFINICIJE</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628800"/>
            <a:ext cx="8208912" cy="369332"/>
          </a:xfrm>
          <a:prstGeom prst="rect">
            <a:avLst/>
          </a:prstGeom>
        </p:spPr>
        <p:txBody>
          <a:bodyPr wrap="square">
            <a:spAutoFit/>
          </a:bodyPr>
          <a:lstStyle/>
          <a:p>
            <a:r>
              <a:rPr lang="hr-HR" i="1" dirty="0" smtClean="0"/>
              <a:t>Članak 2 - PROVEDBENA UREDBA KOMISIJE (EU) 2021/1224 </a:t>
            </a:r>
            <a:r>
              <a:rPr lang="hr-HR" i="1" dirty="0" err="1" smtClean="0"/>
              <a:t>оd</a:t>
            </a:r>
            <a:r>
              <a:rPr lang="hr-HR" i="1" dirty="0" smtClean="0"/>
              <a:t> 27. srpnja 2021. </a:t>
            </a:r>
            <a:endParaRPr lang="hr-HR" i="1" dirty="0"/>
          </a:p>
        </p:txBody>
      </p:sp>
      <p:sp>
        <p:nvSpPr>
          <p:cNvPr id="4" name="Pravokutnik 3"/>
          <p:cNvSpPr/>
          <p:nvPr/>
        </p:nvSpPr>
        <p:spPr>
          <a:xfrm>
            <a:off x="104746" y="1998132"/>
            <a:ext cx="8856984" cy="3970318"/>
          </a:xfrm>
          <a:prstGeom prst="rect">
            <a:avLst/>
          </a:prstGeom>
        </p:spPr>
        <p:txBody>
          <a:bodyPr wrap="square">
            <a:spAutoFit/>
          </a:bodyPr>
          <a:lstStyle/>
          <a:p>
            <a:pPr marL="342900" indent="-342900" algn="just">
              <a:buAutoNum type="arabicParenBoth"/>
            </a:pPr>
            <a:r>
              <a:rPr lang="hr-HR" dirty="0" smtClean="0"/>
              <a:t>„sučelje za prijevoznike” znači mrežna usluga koju treba razviti agencija eu-LISA u skladu s člankom 37. stavkom 1. Uredbe (EU) 2017/2226 kad se upotrebljava u svrhe iz članka 13. stavka 3. te uredbe i koja se sastoji od IT sučelja povezanog s bazom podataka samo za čitanje;</a:t>
            </a:r>
          </a:p>
          <a:p>
            <a:pPr algn="just"/>
            <a:endParaRPr lang="hr-HR" dirty="0" smtClean="0"/>
          </a:p>
          <a:p>
            <a:pPr marL="361950" indent="-361950" algn="just"/>
            <a:r>
              <a:rPr lang="hr-HR" dirty="0" smtClean="0"/>
              <a:t>(2) „tehničke smjernice” znači dio tehničkih  specifikacija iz  članka 37. stavka 1. Uredbe  (EU)  2017/2226 koji je prijevoznicima relevantan za provedbu sustava za </a:t>
            </a:r>
            <a:r>
              <a:rPr lang="hr-HR" dirty="0" err="1" smtClean="0"/>
              <a:t>autentifikaciju</a:t>
            </a:r>
            <a:r>
              <a:rPr lang="hr-HR" dirty="0" smtClean="0"/>
              <a:t> i razvoj formata poruka sučelja za programiranje aplikacija iz članka 4. stavka 2. točke (a);</a:t>
            </a:r>
          </a:p>
          <a:p>
            <a:pPr algn="just"/>
            <a:endParaRPr lang="hr-HR" dirty="0" smtClean="0"/>
          </a:p>
          <a:p>
            <a:pPr marL="361950" indent="-361950" algn="just"/>
            <a:r>
              <a:rPr lang="hr-HR" dirty="0" smtClean="0"/>
              <a:t>(3) „propisno ovlašteno osoblje” znači fizičke osobe koje su zaposlenici prijevoznika ili  koje prijevoznik  ugovorom angažira ili druge pravne ili fizičke osobe pod njegovim vodstvom ili nadzorom, kojima su povjerene zadaće provjere, u ime prijevoznika, je li broj ulazaka odobrenih vizom već iskorišten, u skladu s člankom 13. stavkom 3. Uredbe (EU) 2017/2226.</a:t>
            </a:r>
            <a:endParaRPr lang="hr-HR" dirty="0"/>
          </a:p>
        </p:txBody>
      </p:sp>
    </p:spTree>
    <p:extLst>
      <p:ext uri="{BB962C8B-B14F-4D97-AF65-F5344CB8AC3E}">
        <p14:creationId xmlns:p14="http://schemas.microsoft.com/office/powerpoint/2010/main" val="1466361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476672"/>
            <a:ext cx="6923112" cy="576064"/>
          </a:xfrm>
        </p:spPr>
        <p:txBody>
          <a:bodyPr/>
          <a:lstStyle/>
          <a:p>
            <a:r>
              <a:rPr lang="hr-HR" sz="2400" b="1" dirty="0" smtClean="0">
                <a:latin typeface="Arial" panose="020B0604020202020204" pitchFamily="34" charset="0"/>
                <a:cs typeface="Arial" panose="020B0604020202020204" pitchFamily="34" charset="0"/>
              </a:rPr>
              <a:t>OBVEZE PRIJEVOZNIKA</a:t>
            </a: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772816"/>
            <a:ext cx="8856984" cy="4524315"/>
          </a:xfrm>
          <a:prstGeom prst="rect">
            <a:avLst/>
          </a:prstGeom>
        </p:spPr>
        <p:txBody>
          <a:bodyPr wrap="square">
            <a:spAutoFit/>
          </a:bodyPr>
          <a:lstStyle/>
          <a:p>
            <a:pPr marL="342900" indent="-342900" algn="just">
              <a:buAutoNum type="arabicPeriod"/>
            </a:pPr>
            <a:r>
              <a:rPr lang="hr-HR" dirty="0" smtClean="0"/>
              <a:t>Prijevoznici šalju upit putem sučelja za prijevoznike kako bi provjerili je  li  broj ulazaka odobrenih vizom već iskorišten kako je utvrđeno u članku 13. Uredbe (EU) 2017/2226 („upit radi provjere”).</a:t>
            </a:r>
          </a:p>
          <a:p>
            <a:pPr marL="342900" indent="-342900" algn="just">
              <a:buAutoNum type="arabicPeriod"/>
            </a:pPr>
            <a:endParaRPr lang="hr-HR" dirty="0" smtClean="0"/>
          </a:p>
          <a:p>
            <a:pPr algn="just"/>
            <a:r>
              <a:rPr lang="hr-HR" dirty="0" smtClean="0"/>
              <a:t>2.  Upit radi provjere šalje se najranije 48 sati prije predviđenog vremena polaska.</a:t>
            </a:r>
          </a:p>
          <a:p>
            <a:pPr algn="just"/>
            <a:endParaRPr lang="hr-HR" dirty="0" smtClean="0"/>
          </a:p>
          <a:p>
            <a:pPr marL="271463" indent="-271463" algn="just"/>
            <a:r>
              <a:rPr lang="hr-HR" dirty="0" smtClean="0"/>
              <a:t>3. Prijevoznici osiguravaju  da samo propisno ovlašteno osoblje ima  pristup  sučelju za prijevoznike. </a:t>
            </a:r>
          </a:p>
          <a:p>
            <a:pPr marL="271463" indent="-271463" algn="just"/>
            <a:endParaRPr lang="hr-HR" dirty="0" smtClean="0"/>
          </a:p>
          <a:p>
            <a:pPr marL="271463" indent="-271463" algn="just"/>
            <a:r>
              <a:rPr lang="hr-HR" dirty="0" smtClean="0"/>
              <a:t>Prijevoznici uspostavljaju barem sljedeće mehanizme:</a:t>
            </a:r>
          </a:p>
          <a:p>
            <a:pPr marL="271463" indent="-271463" algn="just"/>
            <a:endParaRPr lang="hr-HR" dirty="0" smtClean="0"/>
          </a:p>
          <a:p>
            <a:pPr marL="271463" indent="-271463" algn="just"/>
            <a:r>
              <a:rPr lang="hr-HR" dirty="0" smtClean="0"/>
              <a:t>(a) fizičke i logičke mehanizme kontrole pristupa kako bi se spriječio neovlašten pristup infrastrukturi ili sustavima kojima se koriste prijevoznici;</a:t>
            </a:r>
          </a:p>
          <a:p>
            <a:pPr algn="just"/>
            <a:r>
              <a:rPr lang="hr-HR" dirty="0" smtClean="0"/>
              <a:t>(b) </a:t>
            </a:r>
            <a:r>
              <a:rPr lang="hr-HR" dirty="0" err="1" smtClean="0"/>
              <a:t>autentifikaciju</a:t>
            </a:r>
            <a:r>
              <a:rPr lang="hr-HR" dirty="0" smtClean="0"/>
              <a:t>;</a:t>
            </a:r>
          </a:p>
          <a:p>
            <a:pPr algn="just"/>
            <a:r>
              <a:rPr lang="hr-HR" dirty="0" smtClean="0"/>
              <a:t>(c) evidentiranje kako bi se osigurala </a:t>
            </a:r>
            <a:r>
              <a:rPr lang="hr-HR" dirty="0" err="1" smtClean="0"/>
              <a:t>sljedivost</a:t>
            </a:r>
            <a:r>
              <a:rPr lang="hr-HR" dirty="0" smtClean="0"/>
              <a:t> pristupa;</a:t>
            </a:r>
          </a:p>
          <a:p>
            <a:pPr algn="just"/>
            <a:r>
              <a:rPr lang="hr-HR" dirty="0" smtClean="0"/>
              <a:t>(d) redovito preispitivanje prava pristupa.</a:t>
            </a:r>
            <a:endParaRPr lang="hr-HR" dirty="0"/>
          </a:p>
        </p:txBody>
      </p:sp>
      <p:sp>
        <p:nvSpPr>
          <p:cNvPr id="4" name="Pravokutnik 3"/>
          <p:cNvSpPr/>
          <p:nvPr/>
        </p:nvSpPr>
        <p:spPr>
          <a:xfrm>
            <a:off x="137544" y="1420767"/>
            <a:ext cx="8208912" cy="369332"/>
          </a:xfrm>
          <a:prstGeom prst="rect">
            <a:avLst/>
          </a:prstGeom>
        </p:spPr>
        <p:txBody>
          <a:bodyPr wrap="square">
            <a:spAutoFit/>
          </a:bodyPr>
          <a:lstStyle/>
          <a:p>
            <a:r>
              <a:rPr lang="hr-HR" i="1" dirty="0" smtClean="0"/>
              <a:t>Članak 3 - PROVEDBENA UREDBA KOMISIJE (EU) 2021/1224 </a:t>
            </a:r>
            <a:r>
              <a:rPr lang="hr-HR" i="1" dirty="0" err="1" smtClean="0"/>
              <a:t>оd</a:t>
            </a:r>
            <a:r>
              <a:rPr lang="hr-HR" i="1" dirty="0" smtClean="0"/>
              <a:t> 27. srpnja 2021. </a:t>
            </a:r>
            <a:endParaRPr lang="hr-HR" i="1" dirty="0"/>
          </a:p>
        </p:txBody>
      </p:sp>
    </p:spTree>
    <p:extLst>
      <p:ext uri="{BB962C8B-B14F-4D97-AF65-F5344CB8AC3E}">
        <p14:creationId xmlns:p14="http://schemas.microsoft.com/office/powerpoint/2010/main" val="2461776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47664" y="332656"/>
            <a:ext cx="6923112" cy="576064"/>
          </a:xfrm>
        </p:spPr>
        <p:txBody>
          <a:bodyPr/>
          <a:lstStyle/>
          <a:p>
            <a:r>
              <a:rPr lang="en-US" sz="2400" b="1" dirty="0" smtClean="0"/>
              <a:t>POVEZIVANJE S PORTALOM ZA PRIJEVOZNIKE I PRISTUP PORTAL</a:t>
            </a:r>
            <a:r>
              <a:rPr lang="hr-HR" sz="2400" b="1" dirty="0" smtClean="0"/>
              <a:t>U</a:t>
            </a:r>
            <a:br>
              <a:rPr lang="hr-HR" sz="2400" b="1" dirty="0" smtClean="0"/>
            </a:br>
            <a:endParaRPr lang="hr-HR" sz="2400" b="1" dirty="0">
              <a:latin typeface="Arial" panose="020B0604020202020204" pitchFamily="34" charset="0"/>
              <a:cs typeface="Arial" panose="020B0604020202020204" pitchFamily="34" charset="0"/>
            </a:endParaRPr>
          </a:p>
        </p:txBody>
      </p:sp>
      <p:sp>
        <p:nvSpPr>
          <p:cNvPr id="3" name="Pravokutnik 2"/>
          <p:cNvSpPr/>
          <p:nvPr/>
        </p:nvSpPr>
        <p:spPr>
          <a:xfrm>
            <a:off x="107504" y="1628800"/>
            <a:ext cx="8208912" cy="369332"/>
          </a:xfrm>
          <a:prstGeom prst="rect">
            <a:avLst/>
          </a:prstGeom>
        </p:spPr>
        <p:txBody>
          <a:bodyPr wrap="square">
            <a:spAutoFit/>
          </a:bodyPr>
          <a:lstStyle/>
          <a:p>
            <a:r>
              <a:rPr lang="hr-HR" i="1" dirty="0" smtClean="0"/>
              <a:t>Članak 4 - PROVEDBENA UREDBA KOMISIJE (EU) 2021/1224 </a:t>
            </a:r>
            <a:r>
              <a:rPr lang="hr-HR" i="1" dirty="0" err="1" smtClean="0"/>
              <a:t>оd</a:t>
            </a:r>
            <a:r>
              <a:rPr lang="hr-HR" i="1" dirty="0" smtClean="0"/>
              <a:t> 27. srpnja 2021. </a:t>
            </a:r>
            <a:endParaRPr lang="hr-HR" i="1" dirty="0"/>
          </a:p>
        </p:txBody>
      </p:sp>
      <p:sp>
        <p:nvSpPr>
          <p:cNvPr id="4" name="Pravokutnik 3"/>
          <p:cNvSpPr/>
          <p:nvPr/>
        </p:nvSpPr>
        <p:spPr>
          <a:xfrm>
            <a:off x="116079" y="2276872"/>
            <a:ext cx="8784976" cy="2308324"/>
          </a:xfrm>
          <a:prstGeom prst="rect">
            <a:avLst/>
          </a:prstGeom>
        </p:spPr>
        <p:txBody>
          <a:bodyPr wrap="square">
            <a:spAutoFit/>
          </a:bodyPr>
          <a:lstStyle/>
          <a:p>
            <a:r>
              <a:rPr lang="hr-HR" dirty="0" smtClean="0"/>
              <a:t>1. Prijevoznici se povezuju sa sučeljem za prijevoznike putem jednog od sljedećeg:</a:t>
            </a:r>
          </a:p>
          <a:p>
            <a:r>
              <a:rPr lang="hr-HR" dirty="0" smtClean="0"/>
              <a:t>(a) posebne mrežne veze;</a:t>
            </a:r>
          </a:p>
          <a:p>
            <a:r>
              <a:rPr lang="hr-HR" dirty="0" smtClean="0"/>
              <a:t>(b) internetske veze.</a:t>
            </a:r>
          </a:p>
          <a:p>
            <a:endParaRPr lang="hr-HR" dirty="0" smtClean="0"/>
          </a:p>
          <a:p>
            <a:r>
              <a:rPr lang="hr-HR" dirty="0" smtClean="0"/>
              <a:t>2. Prijevoznici pristupaju sučelju za prijevoznike putem jednog od sljedećeg:</a:t>
            </a:r>
          </a:p>
          <a:p>
            <a:r>
              <a:rPr lang="hr-HR" dirty="0" smtClean="0"/>
              <a:t>(a) sučelja za povezivanje dvaju sustava (sučelje za programiranje aplikacija);</a:t>
            </a:r>
          </a:p>
          <a:p>
            <a:r>
              <a:rPr lang="hr-HR" dirty="0" smtClean="0"/>
              <a:t>(b) mrežnog sučelja (preglednik);</a:t>
            </a:r>
          </a:p>
          <a:p>
            <a:r>
              <a:rPr lang="hr-HR" dirty="0" smtClean="0"/>
              <a:t>(c) aplikacije za mobilne uređaje.</a:t>
            </a:r>
            <a:endParaRPr lang="hr-HR" dirty="0"/>
          </a:p>
        </p:txBody>
      </p:sp>
    </p:spTree>
    <p:extLst>
      <p:ext uri="{BB962C8B-B14F-4D97-AF65-F5344CB8AC3E}">
        <p14:creationId xmlns:p14="http://schemas.microsoft.com/office/powerpoint/2010/main" val="4112849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Tema sustava Office">
  <a:themeElements>
    <a:clrScheme name="Sivi tonov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3904</TotalTime>
  <Words>2820</Words>
  <Application>Microsoft Office PowerPoint</Application>
  <PresentationFormat>Prikaz na zaslonu (4:3)</PresentationFormat>
  <Paragraphs>196</Paragraphs>
  <Slides>24</Slides>
  <Notes>1</Notes>
  <HiddenSlides>0</HiddenSlides>
  <MMClips>0</MMClips>
  <ScaleCrop>false</ScaleCrop>
  <HeadingPairs>
    <vt:vector size="6" baseType="variant">
      <vt:variant>
        <vt:lpstr>Korišteni fontovi</vt:lpstr>
      </vt:variant>
      <vt:variant>
        <vt:i4>3</vt:i4>
      </vt:variant>
      <vt:variant>
        <vt:lpstr>Tema</vt:lpstr>
      </vt:variant>
      <vt:variant>
        <vt:i4>3</vt:i4>
      </vt:variant>
      <vt:variant>
        <vt:lpstr>Naslovi slajdova</vt:lpstr>
      </vt:variant>
      <vt:variant>
        <vt:i4>24</vt:i4>
      </vt:variant>
    </vt:vector>
  </HeadingPairs>
  <TitlesOfParts>
    <vt:vector size="30" baseType="lpstr">
      <vt:lpstr>Arial</vt:lpstr>
      <vt:lpstr>Calibri</vt:lpstr>
      <vt:lpstr>Verdana</vt:lpstr>
      <vt:lpstr>Default Design</vt:lpstr>
      <vt:lpstr>1_Tema sustava Office</vt:lpstr>
      <vt:lpstr>3_Tema sustava Office</vt:lpstr>
      <vt:lpstr> SUSTAVI ENTRY/EXIT (EES) I ETIAS  NAČELNE OBVEZE PRIJEVOZNIKA</vt:lpstr>
      <vt:lpstr>RELEVANTNE UREDBE</vt:lpstr>
      <vt:lpstr>REGISTRACIJA ZA PRISTUP SUSTAVU ZA AUTENTIFIKACIJU </vt:lpstr>
      <vt:lpstr>REGISTRACIJA ZA PRISTUP SUSTAVU ZA AUTENTIFIKACIJU </vt:lpstr>
      <vt:lpstr>REGISTRACIJA ZA PRISTUP SUSTAVU ZA AUTENTIFIKACIJU </vt:lpstr>
      <vt:lpstr>MREŽNA USLUGA</vt:lpstr>
      <vt:lpstr>DEFINICIJE</vt:lpstr>
      <vt:lpstr>OBVEZE PRIJEVOZNIKA</vt:lpstr>
      <vt:lpstr>POVEZIVANJE S PORTALOM ZA PRIJEVOZNIKE I PRISTUP PORTALU </vt:lpstr>
      <vt:lpstr>UPITI</vt:lpstr>
      <vt:lpstr>ODGOVORI NA UPITE</vt:lpstr>
      <vt:lpstr>RELEVANTNE UREDBE</vt:lpstr>
      <vt:lpstr>POSTUPANJE SLUŽBENIKA GRANIČNE POLICIJE</vt:lpstr>
      <vt:lpstr>REGISTRIRANJE PRIJEVOZNIKA</vt:lpstr>
      <vt:lpstr>PROVJERA VALJANOG ODOBRENJA</vt:lpstr>
      <vt:lpstr>PRISTUP PODACIMA</vt:lpstr>
      <vt:lpstr>INFORMACIJSKI SUSTAV ETIAS-a</vt:lpstr>
      <vt:lpstr>PORTAL ZA PRIJEVOZNIKE</vt:lpstr>
      <vt:lpstr>PORTAL ZA PRIJEVOZNIKE</vt:lpstr>
      <vt:lpstr>PROBLEMI S PRISTUPOM</vt:lpstr>
      <vt:lpstr>ODGOVORNOSTI AGENCIJE EU-LISA NAKON POČETKA RADA ETIAS-A</vt:lpstr>
      <vt:lpstr>PRIJELAZNO RAZDOBLJE I  PRIJELAZNE MJERE</vt:lpstr>
      <vt:lpstr>PRIJELAZNO RAZDOBLJE I  PRIJELAZNE MJERE</vt:lpstr>
      <vt:lpstr>PowerPointova prezentacija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 za unutarnju sigurnost</dc:title>
  <dc:creator>Dražen Horvat</dc:creator>
  <cp:lastModifiedBy>Kukec Denis</cp:lastModifiedBy>
  <cp:revision>480</cp:revision>
  <cp:lastPrinted>2019-03-05T08:32:10Z</cp:lastPrinted>
  <dcterms:created xsi:type="dcterms:W3CDTF">2014-11-05T08:03:19Z</dcterms:created>
  <dcterms:modified xsi:type="dcterms:W3CDTF">2022-02-18T09:03:12Z</dcterms:modified>
</cp:coreProperties>
</file>